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4.xml" ContentType="application/vnd.openxmlformats-officedocument.drawingml.diagramData+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6.xml" ContentType="application/vnd.openxmlformats-officedocument.drawingml.diagramData+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420" r:id="rId3"/>
    <p:sldId id="421" r:id="rId4"/>
    <p:sldId id="292" r:id="rId5"/>
    <p:sldId id="401" r:id="rId6"/>
    <p:sldId id="293" r:id="rId7"/>
    <p:sldId id="444" r:id="rId8"/>
    <p:sldId id="445" r:id="rId9"/>
    <p:sldId id="446" r:id="rId10"/>
    <p:sldId id="366" r:id="rId11"/>
    <p:sldId id="342" r:id="rId12"/>
    <p:sldId id="373" r:id="rId13"/>
    <p:sldId id="374" r:id="rId14"/>
    <p:sldId id="447" r:id="rId15"/>
    <p:sldId id="384" r:id="rId16"/>
    <p:sldId id="449" r:id="rId17"/>
    <p:sldId id="388" r:id="rId18"/>
    <p:sldId id="394" r:id="rId19"/>
    <p:sldId id="393" r:id="rId20"/>
    <p:sldId id="442" r:id="rId21"/>
    <p:sldId id="408" r:id="rId22"/>
    <p:sldId id="448" r:id="rId23"/>
    <p:sldId id="439" r:id="rId24"/>
    <p:sldId id="450" r:id="rId25"/>
    <p:sldId id="432" r:id="rId26"/>
    <p:sldId id="433" r:id="rId27"/>
    <p:sldId id="443" r:id="rId28"/>
    <p:sldId id="434" r:id="rId29"/>
    <p:sldId id="435" r:id="rId30"/>
    <p:sldId id="436" r:id="rId31"/>
    <p:sldId id="437" r:id="rId32"/>
    <p:sldId id="438" r:id="rId33"/>
    <p:sldId id="430" r:id="rId34"/>
    <p:sldId id="451" r:id="rId35"/>
    <p:sldId id="407" r:id="rId36"/>
    <p:sldId id="397" r:id="rId37"/>
    <p:sldId id="398" r:id="rId38"/>
    <p:sldId id="400" r:id="rId39"/>
    <p:sldId id="39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70" autoAdjust="0"/>
  </p:normalViewPr>
  <p:slideViewPr>
    <p:cSldViewPr snapToGrid="0">
      <p:cViewPr varScale="1">
        <p:scale>
          <a:sx n="72" d="100"/>
          <a:sy n="72" d="100"/>
        </p:scale>
        <p:origin x="7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iagrams/_rels/data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58.png"/></Relationships>
</file>

<file path=ppt/diagrams/_rels/data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4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9272C7-D2BC-40E9-BDC4-04910F850CAF}" type="doc">
      <dgm:prSet loTypeId="urn:microsoft.com/office/officeart/2005/8/layout/cycle3" loCatId="cycle" qsTypeId="urn:microsoft.com/office/officeart/2005/8/quickstyle/3d1" qsCatId="3D" csTypeId="urn:microsoft.com/office/officeart/2005/8/colors/colorful4" csCatId="colorful" phldr="1"/>
      <dgm:spPr/>
      <dgm:t>
        <a:bodyPr/>
        <a:lstStyle/>
        <a:p>
          <a:endParaRPr lang="zh-TW" altLang="en-US"/>
        </a:p>
      </dgm:t>
    </dgm:pt>
    <mc:AlternateContent xmlns:mc="http://schemas.openxmlformats.org/markup-compatibility/2006">
      <mc:Choice xmlns:a14="http://schemas.microsoft.com/office/drawing/2010/main" Requires="a14">
        <dgm:pt modelId="{B850CB99-6A6F-44F5-9B27-AC99AA055EC5}">
          <dgm:prSet phldrT="[文字]" custT="1"/>
          <dgm:spPr/>
          <dgm:t>
            <a:bodyPr/>
            <a:lstStyle/>
            <a:p>
              <a14:m>
                <m:oMath xmlns:m="http://schemas.openxmlformats.org/officeDocument/2006/math">
                  <m:r>
                    <a:rPr lang="zh-TW" altLang="en-US" sz="2800" i="1" smtClean="0">
                      <a:latin typeface="Cambria Math" panose="02040503050406030204" pitchFamily="18" charset="0"/>
                    </a:rPr>
                    <m:t>𝜋</m:t>
                  </m:r>
                </m:oMath>
              </a14:m>
              <a:r>
                <a:rPr lang="zh-TW" altLang="en-US" sz="2800" dirty="0"/>
                <a:t> </a:t>
              </a:r>
              <a:r>
                <a:rPr lang="en-US" altLang="zh-TW" sz="2800" dirty="0"/>
                <a:t>interacts with the environment</a:t>
              </a:r>
              <a:endParaRPr lang="zh-TW" altLang="en-US" sz="2800" dirty="0"/>
            </a:p>
          </dgm:t>
        </dgm:pt>
      </mc:Choice>
      <mc:Fallback>
        <dgm:pt modelId="{B850CB99-6A6F-44F5-9B27-AC99AA055EC5}">
          <dgm:prSet phldrT="[文字]" custT="1"/>
          <dgm:spPr/>
          <dgm:t>
            <a:bodyPr/>
            <a:lstStyle/>
            <a:p>
              <a:r>
                <a:rPr lang="zh-TW" altLang="en-US" sz="2800" i="0">
                  <a:latin typeface="Cambria Math" panose="02040503050406030204" pitchFamily="18" charset="0"/>
                </a:rPr>
                <a:t>𝜋</a:t>
              </a:r>
              <a:r>
                <a:rPr lang="zh-TW" altLang="en-US" sz="2800" dirty="0"/>
                <a:t> </a:t>
              </a:r>
              <a:r>
                <a:rPr lang="en-US" altLang="zh-TW" sz="2800" dirty="0"/>
                <a:t>interacts with the environment</a:t>
              </a:r>
              <a:endParaRPr lang="zh-TW" altLang="en-US" sz="2800" dirty="0"/>
            </a:p>
          </dgm:t>
        </dgm:pt>
      </mc:Fallback>
    </mc:AlternateContent>
    <dgm:pt modelId="{49DFCF3D-6631-451E-9548-B26F137A272D}" type="parTrans" cxnId="{3E34027F-1E3A-46DF-9D09-5A06C0816777}">
      <dgm:prSet/>
      <dgm:spPr/>
      <dgm:t>
        <a:bodyPr/>
        <a:lstStyle/>
        <a:p>
          <a:endParaRPr lang="zh-TW" altLang="en-US"/>
        </a:p>
      </dgm:t>
    </dgm:pt>
    <dgm:pt modelId="{EFE6DEA6-55AC-44CC-AD66-5BC2ED683D69}" type="sibTrans" cxnId="{3E34027F-1E3A-46DF-9D09-5A06C0816777}">
      <dgm:prSet/>
      <dgm:spPr/>
      <dgm:t>
        <a:bodyPr/>
        <a:lstStyle/>
        <a:p>
          <a:endParaRPr lang="zh-TW" altLang="en-US"/>
        </a:p>
      </dgm:t>
    </dgm:pt>
    <mc:AlternateContent xmlns:mc="http://schemas.openxmlformats.org/markup-compatibility/2006">
      <mc:Choice xmlns:a14="http://schemas.microsoft.com/office/drawing/2010/main" Requires="a14">
        <dgm:pt modelId="{74493D6B-09C5-4704-A3DC-947A3B53CEDF}">
          <dgm:prSet phldrT="[文字]" custT="1"/>
          <dgm:spPr/>
          <dgm:t>
            <a:bodyPr/>
            <a:lstStyle/>
            <a:p>
              <a:r>
                <a:rPr lang="en-US" altLang="zh-TW" sz="2800" dirty="0"/>
                <a:t>Learning </a:t>
              </a:r>
              <a14:m>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b="0" i="1" smtClean="0">
                          <a:latin typeface="Cambria Math" panose="02040503050406030204" pitchFamily="18" charset="0"/>
                        </a:rPr>
                        <m:t>𝑠</m:t>
                      </m:r>
                    </m:e>
                  </m:d>
                </m:oMath>
              </a14:m>
              <a:endParaRPr lang="zh-TW" altLang="en-US" sz="2800" dirty="0"/>
            </a:p>
          </dgm:t>
        </dgm:pt>
      </mc:Choice>
      <mc:Fallback>
        <dgm:pt modelId="{74493D6B-09C5-4704-A3DC-947A3B53CEDF}">
          <dgm:prSet phldrT="[文字]" custT="1"/>
          <dgm:spPr/>
          <dgm:t>
            <a:bodyPr/>
            <a:lstStyle/>
            <a:p>
              <a:r>
                <a:rPr lang="en-US" altLang="zh-TW" sz="2800" dirty="0"/>
                <a:t>Learning </a:t>
              </a:r>
              <a:r>
                <a:rPr lang="en-US" altLang="zh-TW" sz="2800" i="0">
                  <a:latin typeface="Cambria Math" panose="02040503050406030204" pitchFamily="18" charset="0"/>
                </a:rPr>
                <a:t>𝑉^</a:t>
              </a:r>
              <a:r>
                <a:rPr lang="zh-TW" altLang="en-US" sz="2800" i="0">
                  <a:latin typeface="Cambria Math" panose="02040503050406030204" pitchFamily="18" charset="0"/>
                </a:rPr>
                <a:t>𝜋</a:t>
              </a:r>
              <a:r>
                <a:rPr lang="en-US" altLang="zh-TW" sz="2800" i="0">
                  <a:latin typeface="Cambria Math" panose="02040503050406030204" pitchFamily="18" charset="0"/>
                </a:rPr>
                <a:t> (</a:t>
              </a:r>
              <a:r>
                <a:rPr lang="en-US" altLang="zh-TW" sz="2800" b="0" i="0">
                  <a:latin typeface="Cambria Math" panose="02040503050406030204" pitchFamily="18" charset="0"/>
                </a:rPr>
                <a:t>𝑠)</a:t>
              </a:r>
              <a:endParaRPr lang="zh-TW" altLang="en-US" sz="2800" dirty="0"/>
            </a:p>
          </dgm:t>
        </dgm:pt>
      </mc:Fallback>
    </mc:AlternateContent>
    <dgm:pt modelId="{1FC7156D-D49A-4C7C-A0C2-1F878E1441CA}" type="parTrans" cxnId="{72F9C6FF-22EA-47FE-8D5B-43AD0E8BC1F0}">
      <dgm:prSet/>
      <dgm:spPr/>
      <dgm:t>
        <a:bodyPr/>
        <a:lstStyle/>
        <a:p>
          <a:endParaRPr lang="zh-TW" altLang="en-US"/>
        </a:p>
      </dgm:t>
    </dgm:pt>
    <dgm:pt modelId="{DC392417-94AE-4A5E-A8D3-9CD26D20BC70}" type="sibTrans" cxnId="{72F9C6FF-22EA-47FE-8D5B-43AD0E8BC1F0}">
      <dgm:prSet/>
      <dgm:spPr/>
      <dgm:t>
        <a:bodyPr/>
        <a:lstStyle/>
        <a:p>
          <a:endParaRPr lang="zh-TW" altLang="en-US"/>
        </a:p>
      </dgm:t>
    </dgm:pt>
    <mc:AlternateContent xmlns:mc="http://schemas.openxmlformats.org/markup-compatibility/2006">
      <mc:Choice xmlns:a14="http://schemas.microsoft.com/office/drawing/2010/main" Requires="a14">
        <dgm:pt modelId="{5E117D47-A069-4543-8EBF-3DBA35D4D9E2}">
          <dgm:prSet phldrT="[文字]" custT="1"/>
          <dgm:spPr/>
          <dgm:t>
            <a:bodyPr/>
            <a:lstStyle/>
            <a:p>
              <a:r>
                <a:rPr lang="en-US" altLang="zh-TW" sz="2800" dirty="0"/>
                <a:t>Update actor</a:t>
              </a:r>
              <a:r>
                <a:rPr lang="zh-TW" altLang="en-US" sz="2800" dirty="0"/>
                <a:t> </a:t>
              </a:r>
              <a:r>
                <a:rPr lang="en-US" altLang="zh-TW" sz="2800" dirty="0"/>
                <a:t>from </a:t>
              </a:r>
              <a14:m>
                <m:oMath xmlns:m="http://schemas.openxmlformats.org/officeDocument/2006/math">
                  <m:r>
                    <a:rPr lang="zh-TW" altLang="en-US" sz="2800" i="1" smtClean="0">
                      <a:latin typeface="Cambria Math" panose="02040503050406030204" pitchFamily="18" charset="0"/>
                    </a:rPr>
                    <m:t>𝜋</m:t>
                  </m:r>
                  <m:r>
                    <a:rPr lang="zh-TW" altLang="en-US" sz="2800" i="1" dirty="0" smtClean="0">
                      <a:latin typeface="Cambria Math" panose="02040503050406030204" pitchFamily="18" charset="0"/>
                    </a:rPr>
                    <m:t>→</m:t>
                  </m:r>
                  <m:r>
                    <a:rPr lang="zh-TW" altLang="en-US" sz="2800" i="1" smtClean="0">
                      <a:latin typeface="Cambria Math" panose="02040503050406030204" pitchFamily="18" charset="0"/>
                    </a:rPr>
                    <m:t>𝜋</m:t>
                  </m:r>
                  <m:r>
                    <a:rPr lang="en-US" altLang="zh-TW" sz="2800" i="1" smtClean="0">
                      <a:latin typeface="Cambria Math" panose="02040503050406030204" pitchFamily="18" charset="0"/>
                    </a:rPr>
                    <m:t>’</m:t>
                  </m:r>
                </m:oMath>
              </a14:m>
              <a:r>
                <a:rPr lang="zh-TW" altLang="en-US" sz="2800" dirty="0"/>
                <a:t> </a:t>
              </a:r>
              <a:r>
                <a:rPr lang="en-US" altLang="zh-TW" sz="2800" dirty="0"/>
                <a:t>based on </a:t>
              </a:r>
              <a14:m>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b="0" i="1" smtClean="0">
                          <a:latin typeface="Cambria Math" panose="02040503050406030204" pitchFamily="18" charset="0"/>
                        </a:rPr>
                        <m:t>𝑠</m:t>
                      </m:r>
                    </m:e>
                  </m:d>
                </m:oMath>
              </a14:m>
              <a:endParaRPr lang="zh-TW" altLang="en-US" sz="2800" dirty="0"/>
            </a:p>
          </dgm:t>
        </dgm:pt>
      </mc:Choice>
      <mc:Fallback>
        <dgm:pt modelId="{5E117D47-A069-4543-8EBF-3DBA35D4D9E2}">
          <dgm:prSet phldrT="[文字]" custT="1"/>
          <dgm:spPr/>
          <dgm:t>
            <a:bodyPr/>
            <a:lstStyle/>
            <a:p>
              <a:r>
                <a:rPr lang="en-US" altLang="zh-TW" sz="2800" dirty="0"/>
                <a:t>Update actor</a:t>
              </a:r>
              <a:r>
                <a:rPr lang="zh-TW" altLang="en-US" sz="2800" dirty="0"/>
                <a:t> </a:t>
              </a:r>
              <a:r>
                <a:rPr lang="en-US" altLang="zh-TW" sz="2800" dirty="0"/>
                <a:t>from </a:t>
              </a:r>
              <a:r>
                <a:rPr lang="zh-TW" altLang="en-US" sz="2800" i="0">
                  <a:latin typeface="Cambria Math" panose="02040503050406030204" pitchFamily="18" charset="0"/>
                </a:rPr>
                <a:t>𝜋</a:t>
              </a:r>
              <a:r>
                <a:rPr lang="zh-TW" altLang="en-US" sz="2800" i="0" dirty="0">
                  <a:latin typeface="Cambria Math" panose="02040503050406030204" pitchFamily="18" charset="0"/>
                </a:rPr>
                <a:t>→</a:t>
              </a:r>
              <a:r>
                <a:rPr lang="zh-TW" altLang="en-US" sz="2800" i="0">
                  <a:latin typeface="Cambria Math" panose="02040503050406030204" pitchFamily="18" charset="0"/>
                </a:rPr>
                <a:t>𝜋</a:t>
              </a:r>
              <a:r>
                <a:rPr lang="en-US" altLang="zh-TW" sz="2800" i="0">
                  <a:latin typeface="Cambria Math" panose="02040503050406030204" pitchFamily="18" charset="0"/>
                </a:rPr>
                <a:t>’</a:t>
              </a:r>
              <a:r>
                <a:rPr lang="zh-TW" altLang="en-US" sz="2800" dirty="0"/>
                <a:t> </a:t>
              </a:r>
              <a:r>
                <a:rPr lang="en-US" altLang="zh-TW" sz="2800" dirty="0"/>
                <a:t>based on </a:t>
              </a:r>
              <a:r>
                <a:rPr lang="en-US" altLang="zh-TW" sz="2800" i="0">
                  <a:latin typeface="Cambria Math" panose="02040503050406030204" pitchFamily="18" charset="0"/>
                </a:rPr>
                <a:t>𝑉^</a:t>
              </a:r>
              <a:r>
                <a:rPr lang="zh-TW" altLang="en-US" sz="2800" i="0">
                  <a:latin typeface="Cambria Math" panose="02040503050406030204" pitchFamily="18" charset="0"/>
                </a:rPr>
                <a:t>𝜋</a:t>
              </a:r>
              <a:r>
                <a:rPr lang="en-US" altLang="zh-TW" sz="2800" i="0">
                  <a:latin typeface="Cambria Math" panose="02040503050406030204" pitchFamily="18" charset="0"/>
                </a:rPr>
                <a:t> (</a:t>
              </a:r>
              <a:r>
                <a:rPr lang="en-US" altLang="zh-TW" sz="2800" b="0" i="0">
                  <a:latin typeface="Cambria Math" panose="02040503050406030204" pitchFamily="18" charset="0"/>
                </a:rPr>
                <a:t>𝑠)</a:t>
              </a:r>
              <a:endParaRPr lang="zh-TW" altLang="en-US" sz="2800" dirty="0"/>
            </a:p>
          </dgm:t>
        </dgm:pt>
      </mc:Fallback>
    </mc:AlternateContent>
    <dgm:pt modelId="{1E53411C-CDEF-463A-9DDB-7B67BCE750CF}" type="parTrans" cxnId="{6A72A109-C928-48DA-9D8D-25DEA699AA2E}">
      <dgm:prSet/>
      <dgm:spPr/>
      <dgm:t>
        <a:bodyPr/>
        <a:lstStyle/>
        <a:p>
          <a:endParaRPr lang="zh-TW" altLang="en-US"/>
        </a:p>
      </dgm:t>
    </dgm:pt>
    <dgm:pt modelId="{CA181D17-C616-40B6-AB78-81432CB9D1D6}" type="sibTrans" cxnId="{6A72A109-C928-48DA-9D8D-25DEA699AA2E}">
      <dgm:prSet/>
      <dgm:spPr/>
      <dgm:t>
        <a:bodyPr/>
        <a:lstStyle/>
        <a:p>
          <a:endParaRPr lang="zh-TW" altLang="en-US"/>
        </a:p>
      </dgm:t>
    </dgm:pt>
    <dgm:pt modelId="{4B35AF7D-4F08-4CEA-AFC9-D1739EAAD44B}" type="pres">
      <dgm:prSet presAssocID="{639272C7-D2BC-40E9-BDC4-04910F850CAF}" presName="Name0" presStyleCnt="0">
        <dgm:presLayoutVars>
          <dgm:dir/>
          <dgm:resizeHandles val="exact"/>
        </dgm:presLayoutVars>
      </dgm:prSet>
      <dgm:spPr/>
    </dgm:pt>
    <dgm:pt modelId="{781B98C5-3CBD-4817-A8CB-1A248F5DDCA8}" type="pres">
      <dgm:prSet presAssocID="{639272C7-D2BC-40E9-BDC4-04910F850CAF}" presName="cycle" presStyleCnt="0"/>
      <dgm:spPr/>
    </dgm:pt>
    <dgm:pt modelId="{EF3F71E5-EF69-4635-8AFD-B2675F923788}" type="pres">
      <dgm:prSet presAssocID="{B850CB99-6A6F-44F5-9B27-AC99AA055EC5}" presName="nodeFirstNode" presStyleLbl="node1" presStyleIdx="0" presStyleCnt="3">
        <dgm:presLayoutVars>
          <dgm:bulletEnabled val="1"/>
        </dgm:presLayoutVars>
      </dgm:prSet>
      <dgm:spPr/>
    </dgm:pt>
    <dgm:pt modelId="{B27378E5-FA52-4347-BFC1-B0A2BB843CC5}" type="pres">
      <dgm:prSet presAssocID="{EFE6DEA6-55AC-44CC-AD66-5BC2ED683D69}" presName="sibTransFirstNode" presStyleLbl="bgShp" presStyleIdx="0" presStyleCnt="1"/>
      <dgm:spPr/>
    </dgm:pt>
    <dgm:pt modelId="{E37FF648-F033-4003-89AB-3F57D2EE1847}" type="pres">
      <dgm:prSet presAssocID="{74493D6B-09C5-4704-A3DC-947A3B53CEDF}" presName="nodeFollowingNodes" presStyleLbl="node1" presStyleIdx="1" presStyleCnt="3">
        <dgm:presLayoutVars>
          <dgm:bulletEnabled val="1"/>
        </dgm:presLayoutVars>
      </dgm:prSet>
      <dgm:spPr/>
    </dgm:pt>
    <dgm:pt modelId="{87975B9C-4FBF-49A6-B4AC-A7DC7B23F274}" type="pres">
      <dgm:prSet presAssocID="{5E117D47-A069-4543-8EBF-3DBA35D4D9E2}" presName="nodeFollowingNodes" presStyleLbl="node1" presStyleIdx="2" presStyleCnt="3">
        <dgm:presLayoutVars>
          <dgm:bulletEnabled val="1"/>
        </dgm:presLayoutVars>
      </dgm:prSet>
      <dgm:spPr/>
    </dgm:pt>
  </dgm:ptLst>
  <dgm:cxnLst>
    <dgm:cxn modelId="{6A72A109-C928-48DA-9D8D-25DEA699AA2E}" srcId="{639272C7-D2BC-40E9-BDC4-04910F850CAF}" destId="{5E117D47-A069-4543-8EBF-3DBA35D4D9E2}" srcOrd="2" destOrd="0" parTransId="{1E53411C-CDEF-463A-9DDB-7B67BCE750CF}" sibTransId="{CA181D17-C616-40B6-AB78-81432CB9D1D6}"/>
    <dgm:cxn modelId="{4F8B7430-BC74-4C4B-85FA-B8040AD6CC68}" type="presOf" srcId="{74493D6B-09C5-4704-A3DC-947A3B53CEDF}" destId="{E37FF648-F033-4003-89AB-3F57D2EE1847}" srcOrd="0" destOrd="0" presId="urn:microsoft.com/office/officeart/2005/8/layout/cycle3"/>
    <dgm:cxn modelId="{7BE03B48-3961-4894-90BF-2628AEFA61D9}" type="presOf" srcId="{639272C7-D2BC-40E9-BDC4-04910F850CAF}" destId="{4B35AF7D-4F08-4CEA-AFC9-D1739EAAD44B}" srcOrd="0" destOrd="0" presId="urn:microsoft.com/office/officeart/2005/8/layout/cycle3"/>
    <dgm:cxn modelId="{3E34027F-1E3A-46DF-9D09-5A06C0816777}" srcId="{639272C7-D2BC-40E9-BDC4-04910F850CAF}" destId="{B850CB99-6A6F-44F5-9B27-AC99AA055EC5}" srcOrd="0" destOrd="0" parTransId="{49DFCF3D-6631-451E-9548-B26F137A272D}" sibTransId="{EFE6DEA6-55AC-44CC-AD66-5BC2ED683D69}"/>
    <dgm:cxn modelId="{00D84D90-E55F-4037-B217-1AC8F31140EA}" type="presOf" srcId="{B850CB99-6A6F-44F5-9B27-AC99AA055EC5}" destId="{EF3F71E5-EF69-4635-8AFD-B2675F923788}" srcOrd="0" destOrd="0" presId="urn:microsoft.com/office/officeart/2005/8/layout/cycle3"/>
    <dgm:cxn modelId="{EFC3CAB3-761B-4DFF-9B70-3010989C4CBE}" type="presOf" srcId="{5E117D47-A069-4543-8EBF-3DBA35D4D9E2}" destId="{87975B9C-4FBF-49A6-B4AC-A7DC7B23F274}" srcOrd="0" destOrd="0" presId="urn:microsoft.com/office/officeart/2005/8/layout/cycle3"/>
    <dgm:cxn modelId="{EE062BDF-B79C-4E09-A391-3661AEC8AA6A}" type="presOf" srcId="{EFE6DEA6-55AC-44CC-AD66-5BC2ED683D69}" destId="{B27378E5-FA52-4347-BFC1-B0A2BB843CC5}" srcOrd="0" destOrd="0" presId="urn:microsoft.com/office/officeart/2005/8/layout/cycle3"/>
    <dgm:cxn modelId="{72F9C6FF-22EA-47FE-8D5B-43AD0E8BC1F0}" srcId="{639272C7-D2BC-40E9-BDC4-04910F850CAF}" destId="{74493D6B-09C5-4704-A3DC-947A3B53CEDF}" srcOrd="1" destOrd="0" parTransId="{1FC7156D-D49A-4C7C-A0C2-1F878E1441CA}" sibTransId="{DC392417-94AE-4A5E-A8D3-9CD26D20BC70}"/>
    <dgm:cxn modelId="{AFE9FC4B-AED0-40FF-A5D0-1054DE95D901}" type="presParOf" srcId="{4B35AF7D-4F08-4CEA-AFC9-D1739EAAD44B}" destId="{781B98C5-3CBD-4817-A8CB-1A248F5DDCA8}" srcOrd="0" destOrd="0" presId="urn:microsoft.com/office/officeart/2005/8/layout/cycle3"/>
    <dgm:cxn modelId="{71A792AB-FE01-4043-AB3F-9D4D3360EA8C}" type="presParOf" srcId="{781B98C5-3CBD-4817-A8CB-1A248F5DDCA8}" destId="{EF3F71E5-EF69-4635-8AFD-B2675F923788}" srcOrd="0" destOrd="0" presId="urn:microsoft.com/office/officeart/2005/8/layout/cycle3"/>
    <dgm:cxn modelId="{725559F6-1CBA-48EE-94FC-B2E567A1D502}" type="presParOf" srcId="{781B98C5-3CBD-4817-A8CB-1A248F5DDCA8}" destId="{B27378E5-FA52-4347-BFC1-B0A2BB843CC5}" srcOrd="1" destOrd="0" presId="urn:microsoft.com/office/officeart/2005/8/layout/cycle3"/>
    <dgm:cxn modelId="{0808C63A-4E1F-4E9B-9472-825BD8FC2F5E}" type="presParOf" srcId="{781B98C5-3CBD-4817-A8CB-1A248F5DDCA8}" destId="{E37FF648-F033-4003-89AB-3F57D2EE1847}" srcOrd="2" destOrd="0" presId="urn:microsoft.com/office/officeart/2005/8/layout/cycle3"/>
    <dgm:cxn modelId="{D97405A1-3302-4138-9510-EF1D279BDD15}" type="presParOf" srcId="{781B98C5-3CBD-4817-A8CB-1A248F5DDCA8}" destId="{87975B9C-4FBF-49A6-B4AC-A7DC7B23F274}"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9272C7-D2BC-40E9-BDC4-04910F850CAF}" type="doc">
      <dgm:prSet loTypeId="urn:microsoft.com/office/officeart/2005/8/layout/cycle3" loCatId="cycle" qsTypeId="urn:microsoft.com/office/officeart/2005/8/quickstyle/3d1" qsCatId="3D" csTypeId="urn:microsoft.com/office/officeart/2005/8/colors/colorful4" csCatId="colorful" phldr="1"/>
      <dgm:spPr/>
      <dgm:t>
        <a:bodyPr/>
        <a:lstStyle/>
        <a:p>
          <a:endParaRPr lang="zh-TW" altLang="en-US"/>
        </a:p>
      </dgm:t>
    </dgm:pt>
    <dgm:pt modelId="{B850CB99-6A6F-44F5-9B27-AC99AA055EC5}">
      <dgm:prSet phldrT="[文字]" custT="1"/>
      <dgm:spPr>
        <a:blipFill>
          <a:blip xmlns:r="http://schemas.openxmlformats.org/officeDocument/2006/relationships" r:embed="rId1"/>
          <a:stretch>
            <a:fillRect/>
          </a:stretch>
        </a:blipFill>
      </dgm:spPr>
      <dgm:t>
        <a:bodyPr/>
        <a:lstStyle/>
        <a:p>
          <a:r>
            <a:rPr lang="zh-TW" altLang="en-US">
              <a:noFill/>
            </a:rPr>
            <a:t> </a:t>
          </a:r>
        </a:p>
      </dgm:t>
    </dgm:pt>
    <dgm:pt modelId="{49DFCF3D-6631-451E-9548-B26F137A272D}" type="parTrans" cxnId="{3E34027F-1E3A-46DF-9D09-5A06C0816777}">
      <dgm:prSet/>
      <dgm:spPr/>
      <dgm:t>
        <a:bodyPr/>
        <a:lstStyle/>
        <a:p>
          <a:endParaRPr lang="zh-TW" altLang="en-US"/>
        </a:p>
      </dgm:t>
    </dgm:pt>
    <dgm:pt modelId="{EFE6DEA6-55AC-44CC-AD66-5BC2ED683D69}" type="sibTrans" cxnId="{3E34027F-1E3A-46DF-9D09-5A06C0816777}">
      <dgm:prSet/>
      <dgm:spPr/>
      <dgm:t>
        <a:bodyPr/>
        <a:lstStyle/>
        <a:p>
          <a:endParaRPr lang="zh-TW" altLang="en-US"/>
        </a:p>
      </dgm:t>
    </dgm:pt>
    <dgm:pt modelId="{74493D6B-09C5-4704-A3DC-947A3B53CEDF}">
      <dgm:prSet phldrT="[文字]" custT="1"/>
      <dgm:spPr>
        <a:blipFill>
          <a:blip xmlns:r="http://schemas.openxmlformats.org/officeDocument/2006/relationships" r:embed="rId2"/>
          <a:stretch>
            <a:fillRect/>
          </a:stretch>
        </a:blipFill>
      </dgm:spPr>
      <dgm:t>
        <a:bodyPr/>
        <a:lstStyle/>
        <a:p>
          <a:r>
            <a:rPr lang="zh-TW" altLang="en-US">
              <a:noFill/>
            </a:rPr>
            <a:t> </a:t>
          </a:r>
        </a:p>
      </dgm:t>
    </dgm:pt>
    <dgm:pt modelId="{1FC7156D-D49A-4C7C-A0C2-1F878E1441CA}" type="parTrans" cxnId="{72F9C6FF-22EA-47FE-8D5B-43AD0E8BC1F0}">
      <dgm:prSet/>
      <dgm:spPr/>
      <dgm:t>
        <a:bodyPr/>
        <a:lstStyle/>
        <a:p>
          <a:endParaRPr lang="zh-TW" altLang="en-US"/>
        </a:p>
      </dgm:t>
    </dgm:pt>
    <dgm:pt modelId="{DC392417-94AE-4A5E-A8D3-9CD26D20BC70}" type="sibTrans" cxnId="{72F9C6FF-22EA-47FE-8D5B-43AD0E8BC1F0}">
      <dgm:prSet/>
      <dgm:spPr/>
      <dgm:t>
        <a:bodyPr/>
        <a:lstStyle/>
        <a:p>
          <a:endParaRPr lang="zh-TW" altLang="en-US"/>
        </a:p>
      </dgm:t>
    </dgm:pt>
    <dgm:pt modelId="{5E117D47-A069-4543-8EBF-3DBA35D4D9E2}">
      <dgm:prSet phldrT="[文字]" custT="1"/>
      <dgm:spPr>
        <a:blipFill>
          <a:blip xmlns:r="http://schemas.openxmlformats.org/officeDocument/2006/relationships" r:embed="rId3"/>
          <a:stretch>
            <a:fillRect l="-396" r="-3168"/>
          </a:stretch>
        </a:blipFill>
      </dgm:spPr>
      <dgm:t>
        <a:bodyPr/>
        <a:lstStyle/>
        <a:p>
          <a:r>
            <a:rPr lang="zh-TW" altLang="en-US">
              <a:noFill/>
            </a:rPr>
            <a:t> </a:t>
          </a:r>
        </a:p>
      </dgm:t>
    </dgm:pt>
    <dgm:pt modelId="{1E53411C-CDEF-463A-9DDB-7B67BCE750CF}" type="parTrans" cxnId="{6A72A109-C928-48DA-9D8D-25DEA699AA2E}">
      <dgm:prSet/>
      <dgm:spPr/>
      <dgm:t>
        <a:bodyPr/>
        <a:lstStyle/>
        <a:p>
          <a:endParaRPr lang="zh-TW" altLang="en-US"/>
        </a:p>
      </dgm:t>
    </dgm:pt>
    <dgm:pt modelId="{CA181D17-C616-40B6-AB78-81432CB9D1D6}" type="sibTrans" cxnId="{6A72A109-C928-48DA-9D8D-25DEA699AA2E}">
      <dgm:prSet/>
      <dgm:spPr/>
      <dgm:t>
        <a:bodyPr/>
        <a:lstStyle/>
        <a:p>
          <a:endParaRPr lang="zh-TW" altLang="en-US"/>
        </a:p>
      </dgm:t>
    </dgm:pt>
    <dgm:pt modelId="{4B35AF7D-4F08-4CEA-AFC9-D1739EAAD44B}" type="pres">
      <dgm:prSet presAssocID="{639272C7-D2BC-40E9-BDC4-04910F850CAF}" presName="Name0" presStyleCnt="0">
        <dgm:presLayoutVars>
          <dgm:dir/>
          <dgm:resizeHandles val="exact"/>
        </dgm:presLayoutVars>
      </dgm:prSet>
      <dgm:spPr/>
    </dgm:pt>
    <dgm:pt modelId="{781B98C5-3CBD-4817-A8CB-1A248F5DDCA8}" type="pres">
      <dgm:prSet presAssocID="{639272C7-D2BC-40E9-BDC4-04910F850CAF}" presName="cycle" presStyleCnt="0"/>
      <dgm:spPr/>
    </dgm:pt>
    <dgm:pt modelId="{EF3F71E5-EF69-4635-8AFD-B2675F923788}" type="pres">
      <dgm:prSet presAssocID="{B850CB99-6A6F-44F5-9B27-AC99AA055EC5}" presName="nodeFirstNode" presStyleLbl="node1" presStyleIdx="0" presStyleCnt="3">
        <dgm:presLayoutVars>
          <dgm:bulletEnabled val="1"/>
        </dgm:presLayoutVars>
      </dgm:prSet>
      <dgm:spPr/>
    </dgm:pt>
    <dgm:pt modelId="{B27378E5-FA52-4347-BFC1-B0A2BB843CC5}" type="pres">
      <dgm:prSet presAssocID="{EFE6DEA6-55AC-44CC-AD66-5BC2ED683D69}" presName="sibTransFirstNode" presStyleLbl="bgShp" presStyleIdx="0" presStyleCnt="1"/>
      <dgm:spPr/>
    </dgm:pt>
    <dgm:pt modelId="{E37FF648-F033-4003-89AB-3F57D2EE1847}" type="pres">
      <dgm:prSet presAssocID="{74493D6B-09C5-4704-A3DC-947A3B53CEDF}" presName="nodeFollowingNodes" presStyleLbl="node1" presStyleIdx="1" presStyleCnt="3">
        <dgm:presLayoutVars>
          <dgm:bulletEnabled val="1"/>
        </dgm:presLayoutVars>
      </dgm:prSet>
      <dgm:spPr/>
    </dgm:pt>
    <dgm:pt modelId="{87975B9C-4FBF-49A6-B4AC-A7DC7B23F274}" type="pres">
      <dgm:prSet presAssocID="{5E117D47-A069-4543-8EBF-3DBA35D4D9E2}" presName="nodeFollowingNodes" presStyleLbl="node1" presStyleIdx="2" presStyleCnt="3">
        <dgm:presLayoutVars>
          <dgm:bulletEnabled val="1"/>
        </dgm:presLayoutVars>
      </dgm:prSet>
      <dgm:spPr/>
    </dgm:pt>
  </dgm:ptLst>
  <dgm:cxnLst>
    <dgm:cxn modelId="{6A72A109-C928-48DA-9D8D-25DEA699AA2E}" srcId="{639272C7-D2BC-40E9-BDC4-04910F850CAF}" destId="{5E117D47-A069-4543-8EBF-3DBA35D4D9E2}" srcOrd="2" destOrd="0" parTransId="{1E53411C-CDEF-463A-9DDB-7B67BCE750CF}" sibTransId="{CA181D17-C616-40B6-AB78-81432CB9D1D6}"/>
    <dgm:cxn modelId="{4F8B7430-BC74-4C4B-85FA-B8040AD6CC68}" type="presOf" srcId="{74493D6B-09C5-4704-A3DC-947A3B53CEDF}" destId="{E37FF648-F033-4003-89AB-3F57D2EE1847}" srcOrd="0" destOrd="0" presId="urn:microsoft.com/office/officeart/2005/8/layout/cycle3"/>
    <dgm:cxn modelId="{7BE03B48-3961-4894-90BF-2628AEFA61D9}" type="presOf" srcId="{639272C7-D2BC-40E9-BDC4-04910F850CAF}" destId="{4B35AF7D-4F08-4CEA-AFC9-D1739EAAD44B}" srcOrd="0" destOrd="0" presId="urn:microsoft.com/office/officeart/2005/8/layout/cycle3"/>
    <dgm:cxn modelId="{3E34027F-1E3A-46DF-9D09-5A06C0816777}" srcId="{639272C7-D2BC-40E9-BDC4-04910F850CAF}" destId="{B850CB99-6A6F-44F5-9B27-AC99AA055EC5}" srcOrd="0" destOrd="0" parTransId="{49DFCF3D-6631-451E-9548-B26F137A272D}" sibTransId="{EFE6DEA6-55AC-44CC-AD66-5BC2ED683D69}"/>
    <dgm:cxn modelId="{00D84D90-E55F-4037-B217-1AC8F31140EA}" type="presOf" srcId="{B850CB99-6A6F-44F5-9B27-AC99AA055EC5}" destId="{EF3F71E5-EF69-4635-8AFD-B2675F923788}" srcOrd="0" destOrd="0" presId="urn:microsoft.com/office/officeart/2005/8/layout/cycle3"/>
    <dgm:cxn modelId="{EFC3CAB3-761B-4DFF-9B70-3010989C4CBE}" type="presOf" srcId="{5E117D47-A069-4543-8EBF-3DBA35D4D9E2}" destId="{87975B9C-4FBF-49A6-B4AC-A7DC7B23F274}" srcOrd="0" destOrd="0" presId="urn:microsoft.com/office/officeart/2005/8/layout/cycle3"/>
    <dgm:cxn modelId="{EE062BDF-B79C-4E09-A391-3661AEC8AA6A}" type="presOf" srcId="{EFE6DEA6-55AC-44CC-AD66-5BC2ED683D69}" destId="{B27378E5-FA52-4347-BFC1-B0A2BB843CC5}" srcOrd="0" destOrd="0" presId="urn:microsoft.com/office/officeart/2005/8/layout/cycle3"/>
    <dgm:cxn modelId="{72F9C6FF-22EA-47FE-8D5B-43AD0E8BC1F0}" srcId="{639272C7-D2BC-40E9-BDC4-04910F850CAF}" destId="{74493D6B-09C5-4704-A3DC-947A3B53CEDF}" srcOrd="1" destOrd="0" parTransId="{1FC7156D-D49A-4C7C-A0C2-1F878E1441CA}" sibTransId="{DC392417-94AE-4A5E-A8D3-9CD26D20BC70}"/>
    <dgm:cxn modelId="{AFE9FC4B-AED0-40FF-A5D0-1054DE95D901}" type="presParOf" srcId="{4B35AF7D-4F08-4CEA-AFC9-D1739EAAD44B}" destId="{781B98C5-3CBD-4817-A8CB-1A248F5DDCA8}" srcOrd="0" destOrd="0" presId="urn:microsoft.com/office/officeart/2005/8/layout/cycle3"/>
    <dgm:cxn modelId="{71A792AB-FE01-4043-AB3F-9D4D3360EA8C}" type="presParOf" srcId="{781B98C5-3CBD-4817-A8CB-1A248F5DDCA8}" destId="{EF3F71E5-EF69-4635-8AFD-B2675F923788}" srcOrd="0" destOrd="0" presId="urn:microsoft.com/office/officeart/2005/8/layout/cycle3"/>
    <dgm:cxn modelId="{725559F6-1CBA-48EE-94FC-B2E567A1D502}" type="presParOf" srcId="{781B98C5-3CBD-4817-A8CB-1A248F5DDCA8}" destId="{B27378E5-FA52-4347-BFC1-B0A2BB843CC5}" srcOrd="1" destOrd="0" presId="urn:microsoft.com/office/officeart/2005/8/layout/cycle3"/>
    <dgm:cxn modelId="{0808C63A-4E1F-4E9B-9472-825BD8FC2F5E}" type="presParOf" srcId="{781B98C5-3CBD-4817-A8CB-1A248F5DDCA8}" destId="{E37FF648-F033-4003-89AB-3F57D2EE1847}" srcOrd="2" destOrd="0" presId="urn:microsoft.com/office/officeart/2005/8/layout/cycle3"/>
    <dgm:cxn modelId="{D97405A1-3302-4138-9510-EF1D279BDD15}" type="presParOf" srcId="{781B98C5-3CBD-4817-A8CB-1A248F5DDCA8}" destId="{87975B9C-4FBF-49A6-B4AC-A7DC7B23F274}"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9272C7-D2BC-40E9-BDC4-04910F850CAF}" type="doc">
      <dgm:prSet loTypeId="urn:microsoft.com/office/officeart/2005/8/layout/cycle3" loCatId="cycle" qsTypeId="urn:microsoft.com/office/officeart/2005/8/quickstyle/3d1" qsCatId="3D" csTypeId="urn:microsoft.com/office/officeart/2005/8/colors/colorful4" csCatId="colorful" phldr="1"/>
      <dgm:spPr/>
      <dgm:t>
        <a:bodyPr/>
        <a:lstStyle/>
        <a:p>
          <a:endParaRPr lang="zh-TW" altLang="en-US"/>
        </a:p>
      </dgm:t>
    </dgm:pt>
    <mc:AlternateContent xmlns:mc="http://schemas.openxmlformats.org/markup-compatibility/2006">
      <mc:Choice xmlns:a14="http://schemas.microsoft.com/office/drawing/2010/main" Requires="a14">
        <dgm:pt modelId="{B850CB99-6A6F-44F5-9B27-AC99AA055EC5}">
          <dgm:prSet phldrT="[文字]" custT="1"/>
          <dgm:spPr/>
          <dgm:t>
            <a:bodyPr/>
            <a:lstStyle/>
            <a:p>
              <a14:m>
                <m:oMath xmlns:m="http://schemas.openxmlformats.org/officeDocument/2006/math">
                  <m:r>
                    <a:rPr lang="zh-TW" altLang="en-US" sz="2800" i="1" smtClean="0">
                      <a:latin typeface="Cambria Math" panose="02040503050406030204" pitchFamily="18" charset="0"/>
                    </a:rPr>
                    <m:t>𝜋</m:t>
                  </m:r>
                </m:oMath>
              </a14:m>
              <a:r>
                <a:rPr lang="zh-TW" altLang="en-US" sz="2800" dirty="0"/>
                <a:t> </a:t>
              </a:r>
              <a:r>
                <a:rPr lang="en-US" altLang="zh-TW" sz="2800" dirty="0"/>
                <a:t>interacts with the environment</a:t>
              </a:r>
              <a:endParaRPr lang="zh-TW" altLang="en-US" sz="2800" dirty="0"/>
            </a:p>
          </dgm:t>
        </dgm:pt>
      </mc:Choice>
      <mc:Fallback>
        <dgm:pt modelId="{B850CB99-6A6F-44F5-9B27-AC99AA055EC5}">
          <dgm:prSet phldrT="[文字]" custT="1"/>
          <dgm:spPr/>
          <dgm:t>
            <a:bodyPr/>
            <a:lstStyle/>
            <a:p>
              <a:r>
                <a:rPr lang="zh-TW" altLang="en-US" sz="2800" i="0">
                  <a:latin typeface="Cambria Math" panose="02040503050406030204" pitchFamily="18" charset="0"/>
                </a:rPr>
                <a:t>𝜋</a:t>
              </a:r>
              <a:r>
                <a:rPr lang="zh-TW" altLang="en-US" sz="2800" dirty="0"/>
                <a:t> </a:t>
              </a:r>
              <a:r>
                <a:rPr lang="en-US" altLang="zh-TW" sz="2800" dirty="0"/>
                <a:t>interacts with the environment</a:t>
              </a:r>
              <a:endParaRPr lang="zh-TW" altLang="en-US" sz="2800" dirty="0"/>
            </a:p>
          </dgm:t>
        </dgm:pt>
      </mc:Fallback>
    </mc:AlternateContent>
    <dgm:pt modelId="{49DFCF3D-6631-451E-9548-B26F137A272D}" type="parTrans" cxnId="{3E34027F-1E3A-46DF-9D09-5A06C0816777}">
      <dgm:prSet/>
      <dgm:spPr/>
      <dgm:t>
        <a:bodyPr/>
        <a:lstStyle/>
        <a:p>
          <a:endParaRPr lang="zh-TW" altLang="en-US"/>
        </a:p>
      </dgm:t>
    </dgm:pt>
    <dgm:pt modelId="{EFE6DEA6-55AC-44CC-AD66-5BC2ED683D69}" type="sibTrans" cxnId="{3E34027F-1E3A-46DF-9D09-5A06C0816777}">
      <dgm:prSet/>
      <dgm:spPr/>
      <dgm:t>
        <a:bodyPr/>
        <a:lstStyle/>
        <a:p>
          <a:endParaRPr lang="zh-TW" altLang="en-US"/>
        </a:p>
      </dgm:t>
    </dgm:pt>
    <mc:AlternateContent xmlns:mc="http://schemas.openxmlformats.org/markup-compatibility/2006">
      <mc:Choice xmlns:a14="http://schemas.microsoft.com/office/drawing/2010/main" Requires="a14">
        <dgm:pt modelId="{74493D6B-09C5-4704-A3DC-947A3B53CEDF}">
          <dgm:prSet phldrT="[文字]" custT="1"/>
          <dgm:spPr/>
          <dgm:t>
            <a:bodyPr/>
            <a:lstStyle/>
            <a:p>
              <a:r>
                <a:rPr lang="en-US" altLang="zh-TW" sz="2800" dirty="0"/>
                <a:t>Learning </a:t>
              </a:r>
              <a14:m>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b="0" i="1" smtClean="0">
                          <a:latin typeface="Cambria Math" panose="02040503050406030204" pitchFamily="18" charset="0"/>
                        </a:rPr>
                        <m:t>𝑠</m:t>
                      </m:r>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m:t>
                      </m:r>
                    </m:e>
                  </m:d>
                </m:oMath>
              </a14:m>
              <a:endParaRPr lang="zh-TW" altLang="en-US" sz="2800" dirty="0"/>
            </a:p>
          </dgm:t>
        </dgm:pt>
      </mc:Choice>
      <mc:Fallback>
        <dgm:pt modelId="{74493D6B-09C5-4704-A3DC-947A3B53CEDF}">
          <dgm:prSet phldrT="[文字]" custT="1"/>
          <dgm:spPr/>
          <dgm:t>
            <a:bodyPr/>
            <a:lstStyle/>
            <a:p>
              <a:r>
                <a:rPr lang="en-US" altLang="zh-TW" sz="2800" dirty="0"/>
                <a:t>Learning </a:t>
              </a:r>
              <a:r>
                <a:rPr lang="en-US" altLang="zh-TW" sz="2800" b="0" i="0">
                  <a:latin typeface="Cambria Math" panose="02040503050406030204" pitchFamily="18" charset="0"/>
                </a:rPr>
                <a:t>𝑄^</a:t>
              </a:r>
              <a:r>
                <a:rPr lang="zh-TW" altLang="en-US" sz="2800" i="0">
                  <a:latin typeface="Cambria Math" panose="02040503050406030204" pitchFamily="18" charset="0"/>
                </a:rPr>
                <a:t>𝜋</a:t>
              </a:r>
              <a:r>
                <a:rPr lang="en-US" altLang="zh-TW" sz="2800" i="0">
                  <a:latin typeface="Cambria Math" panose="02040503050406030204" pitchFamily="18" charset="0"/>
                </a:rPr>
                <a:t> (</a:t>
              </a:r>
              <a:r>
                <a:rPr lang="en-US" altLang="zh-TW" sz="2800" b="0" i="0">
                  <a:latin typeface="Cambria Math" panose="02040503050406030204" pitchFamily="18" charset="0"/>
                </a:rPr>
                <a:t>𝑠,𝑎)</a:t>
              </a:r>
              <a:endParaRPr lang="zh-TW" altLang="en-US" sz="2800" dirty="0"/>
            </a:p>
          </dgm:t>
        </dgm:pt>
      </mc:Fallback>
    </mc:AlternateContent>
    <dgm:pt modelId="{1FC7156D-D49A-4C7C-A0C2-1F878E1441CA}" type="parTrans" cxnId="{72F9C6FF-22EA-47FE-8D5B-43AD0E8BC1F0}">
      <dgm:prSet/>
      <dgm:spPr/>
      <dgm:t>
        <a:bodyPr/>
        <a:lstStyle/>
        <a:p>
          <a:endParaRPr lang="zh-TW" altLang="en-US"/>
        </a:p>
      </dgm:t>
    </dgm:pt>
    <dgm:pt modelId="{DC392417-94AE-4A5E-A8D3-9CD26D20BC70}" type="sibTrans" cxnId="{72F9C6FF-22EA-47FE-8D5B-43AD0E8BC1F0}">
      <dgm:prSet/>
      <dgm:spPr/>
      <dgm:t>
        <a:bodyPr/>
        <a:lstStyle/>
        <a:p>
          <a:endParaRPr lang="zh-TW" altLang="en-US"/>
        </a:p>
      </dgm:t>
    </dgm:pt>
    <mc:AlternateContent xmlns:mc="http://schemas.openxmlformats.org/markup-compatibility/2006">
      <mc:Choice xmlns:a14="http://schemas.microsoft.com/office/drawing/2010/main" Requires="a14">
        <dgm:pt modelId="{5E117D47-A069-4543-8EBF-3DBA35D4D9E2}">
          <dgm:prSet phldrT="[文字]" custT="1"/>
          <dgm:spPr/>
          <dgm:t>
            <a:bodyPr/>
            <a:lstStyle/>
            <a:p>
              <a:r>
                <a:rPr lang="en-US" altLang="zh-TW" sz="2800" dirty="0"/>
                <a:t>Find a new actor </a:t>
              </a:r>
              <a14:m>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𝜋</m:t>
                      </m:r>
                    </m:e>
                    <m:sup>
                      <m:r>
                        <a:rPr lang="en-US" altLang="zh-TW" sz="2800" b="0" i="1" smtClean="0">
                          <a:latin typeface="Cambria Math" panose="02040503050406030204" pitchFamily="18" charset="0"/>
                        </a:rPr>
                        <m:t>′</m:t>
                      </m:r>
                    </m:sup>
                  </m:sSup>
                </m:oMath>
              </a14:m>
              <a:r>
                <a:rPr lang="zh-TW" altLang="en-US" sz="2800" dirty="0"/>
                <a:t> </a:t>
              </a:r>
              <a:r>
                <a:rPr lang="en-US" altLang="zh-TW" sz="2800" dirty="0"/>
                <a:t>“better” than </a:t>
              </a:r>
              <a14:m>
                <m:oMath xmlns:m="http://schemas.openxmlformats.org/officeDocument/2006/math">
                  <m:r>
                    <a:rPr lang="zh-TW" altLang="en-US" sz="2800" i="1" smtClean="0">
                      <a:latin typeface="Cambria Math" panose="02040503050406030204" pitchFamily="18" charset="0"/>
                    </a:rPr>
                    <m:t>𝜋</m:t>
                  </m:r>
                </m:oMath>
              </a14:m>
              <a:endParaRPr lang="zh-TW" altLang="en-US" sz="2800" dirty="0"/>
            </a:p>
          </dgm:t>
        </dgm:pt>
      </mc:Choice>
      <mc:Fallback>
        <dgm:pt modelId="{5E117D47-A069-4543-8EBF-3DBA35D4D9E2}">
          <dgm:prSet phldrT="[文字]" custT="1"/>
          <dgm:spPr/>
          <dgm:t>
            <a:bodyPr/>
            <a:lstStyle/>
            <a:p>
              <a:r>
                <a:rPr lang="en-US" altLang="zh-TW" sz="2800" dirty="0"/>
                <a:t>Find a new actor </a:t>
              </a:r>
              <a:r>
                <a:rPr lang="zh-TW" altLang="en-US" sz="2800" i="0">
                  <a:latin typeface="Cambria Math" panose="02040503050406030204" pitchFamily="18" charset="0"/>
                </a:rPr>
                <a:t>𝜋</a:t>
              </a:r>
              <a:r>
                <a:rPr lang="en-US" altLang="zh-TW" sz="2800" i="0">
                  <a:latin typeface="Cambria Math" panose="02040503050406030204" pitchFamily="18" charset="0"/>
                </a:rPr>
                <a:t>^</a:t>
              </a:r>
              <a:r>
                <a:rPr lang="en-US" altLang="zh-TW" sz="2800" b="0" i="0">
                  <a:latin typeface="Cambria Math" panose="02040503050406030204" pitchFamily="18" charset="0"/>
                </a:rPr>
                <a:t>′</a:t>
              </a:r>
              <a:r>
                <a:rPr lang="zh-TW" altLang="en-US" sz="2800" dirty="0"/>
                <a:t> </a:t>
              </a:r>
              <a:r>
                <a:rPr lang="en-US" altLang="zh-TW" sz="2800" dirty="0"/>
                <a:t>“better” than </a:t>
              </a:r>
              <a:r>
                <a:rPr lang="zh-TW" altLang="en-US" sz="2800" i="0">
                  <a:latin typeface="Cambria Math" panose="02040503050406030204" pitchFamily="18" charset="0"/>
                </a:rPr>
                <a:t>𝜋</a:t>
              </a:r>
              <a:endParaRPr lang="zh-TW" altLang="en-US" sz="2800" dirty="0"/>
            </a:p>
          </dgm:t>
        </dgm:pt>
      </mc:Fallback>
    </mc:AlternateContent>
    <dgm:pt modelId="{1E53411C-CDEF-463A-9DDB-7B67BCE750CF}" type="parTrans" cxnId="{6A72A109-C928-48DA-9D8D-25DEA699AA2E}">
      <dgm:prSet/>
      <dgm:spPr/>
      <dgm:t>
        <a:bodyPr/>
        <a:lstStyle/>
        <a:p>
          <a:endParaRPr lang="zh-TW" altLang="en-US"/>
        </a:p>
      </dgm:t>
    </dgm:pt>
    <dgm:pt modelId="{CA181D17-C616-40B6-AB78-81432CB9D1D6}" type="sibTrans" cxnId="{6A72A109-C928-48DA-9D8D-25DEA699AA2E}">
      <dgm:prSet/>
      <dgm:spPr/>
      <dgm:t>
        <a:bodyPr/>
        <a:lstStyle/>
        <a:p>
          <a:endParaRPr lang="zh-TW" altLang="en-US"/>
        </a:p>
      </dgm:t>
    </dgm:pt>
    <dgm:pt modelId="{4B35AF7D-4F08-4CEA-AFC9-D1739EAAD44B}" type="pres">
      <dgm:prSet presAssocID="{639272C7-D2BC-40E9-BDC4-04910F850CAF}" presName="Name0" presStyleCnt="0">
        <dgm:presLayoutVars>
          <dgm:dir/>
          <dgm:resizeHandles val="exact"/>
        </dgm:presLayoutVars>
      </dgm:prSet>
      <dgm:spPr/>
    </dgm:pt>
    <dgm:pt modelId="{781B98C5-3CBD-4817-A8CB-1A248F5DDCA8}" type="pres">
      <dgm:prSet presAssocID="{639272C7-D2BC-40E9-BDC4-04910F850CAF}" presName="cycle" presStyleCnt="0"/>
      <dgm:spPr/>
    </dgm:pt>
    <dgm:pt modelId="{EF3F71E5-EF69-4635-8AFD-B2675F923788}" type="pres">
      <dgm:prSet presAssocID="{B850CB99-6A6F-44F5-9B27-AC99AA055EC5}" presName="nodeFirstNode" presStyleLbl="node1" presStyleIdx="0" presStyleCnt="3">
        <dgm:presLayoutVars>
          <dgm:bulletEnabled val="1"/>
        </dgm:presLayoutVars>
      </dgm:prSet>
      <dgm:spPr/>
    </dgm:pt>
    <dgm:pt modelId="{B27378E5-FA52-4347-BFC1-B0A2BB843CC5}" type="pres">
      <dgm:prSet presAssocID="{EFE6DEA6-55AC-44CC-AD66-5BC2ED683D69}" presName="sibTransFirstNode" presStyleLbl="bgShp" presStyleIdx="0" presStyleCnt="1"/>
      <dgm:spPr/>
    </dgm:pt>
    <dgm:pt modelId="{E37FF648-F033-4003-89AB-3F57D2EE1847}" type="pres">
      <dgm:prSet presAssocID="{74493D6B-09C5-4704-A3DC-947A3B53CEDF}" presName="nodeFollowingNodes" presStyleLbl="node1" presStyleIdx="1" presStyleCnt="3">
        <dgm:presLayoutVars>
          <dgm:bulletEnabled val="1"/>
        </dgm:presLayoutVars>
      </dgm:prSet>
      <dgm:spPr/>
    </dgm:pt>
    <dgm:pt modelId="{87975B9C-4FBF-49A6-B4AC-A7DC7B23F274}" type="pres">
      <dgm:prSet presAssocID="{5E117D47-A069-4543-8EBF-3DBA35D4D9E2}" presName="nodeFollowingNodes" presStyleLbl="node1" presStyleIdx="2" presStyleCnt="3">
        <dgm:presLayoutVars>
          <dgm:bulletEnabled val="1"/>
        </dgm:presLayoutVars>
      </dgm:prSet>
      <dgm:spPr/>
    </dgm:pt>
  </dgm:ptLst>
  <dgm:cxnLst>
    <dgm:cxn modelId="{6A72A109-C928-48DA-9D8D-25DEA699AA2E}" srcId="{639272C7-D2BC-40E9-BDC4-04910F850CAF}" destId="{5E117D47-A069-4543-8EBF-3DBA35D4D9E2}" srcOrd="2" destOrd="0" parTransId="{1E53411C-CDEF-463A-9DDB-7B67BCE750CF}" sibTransId="{CA181D17-C616-40B6-AB78-81432CB9D1D6}"/>
    <dgm:cxn modelId="{4F8B7430-BC74-4C4B-85FA-B8040AD6CC68}" type="presOf" srcId="{74493D6B-09C5-4704-A3DC-947A3B53CEDF}" destId="{E37FF648-F033-4003-89AB-3F57D2EE1847}" srcOrd="0" destOrd="0" presId="urn:microsoft.com/office/officeart/2005/8/layout/cycle3"/>
    <dgm:cxn modelId="{7BE03B48-3961-4894-90BF-2628AEFA61D9}" type="presOf" srcId="{639272C7-D2BC-40E9-BDC4-04910F850CAF}" destId="{4B35AF7D-4F08-4CEA-AFC9-D1739EAAD44B}" srcOrd="0" destOrd="0" presId="urn:microsoft.com/office/officeart/2005/8/layout/cycle3"/>
    <dgm:cxn modelId="{3E34027F-1E3A-46DF-9D09-5A06C0816777}" srcId="{639272C7-D2BC-40E9-BDC4-04910F850CAF}" destId="{B850CB99-6A6F-44F5-9B27-AC99AA055EC5}" srcOrd="0" destOrd="0" parTransId="{49DFCF3D-6631-451E-9548-B26F137A272D}" sibTransId="{EFE6DEA6-55AC-44CC-AD66-5BC2ED683D69}"/>
    <dgm:cxn modelId="{00D84D90-E55F-4037-B217-1AC8F31140EA}" type="presOf" srcId="{B850CB99-6A6F-44F5-9B27-AC99AA055EC5}" destId="{EF3F71E5-EF69-4635-8AFD-B2675F923788}" srcOrd="0" destOrd="0" presId="urn:microsoft.com/office/officeart/2005/8/layout/cycle3"/>
    <dgm:cxn modelId="{EFC3CAB3-761B-4DFF-9B70-3010989C4CBE}" type="presOf" srcId="{5E117D47-A069-4543-8EBF-3DBA35D4D9E2}" destId="{87975B9C-4FBF-49A6-B4AC-A7DC7B23F274}" srcOrd="0" destOrd="0" presId="urn:microsoft.com/office/officeart/2005/8/layout/cycle3"/>
    <dgm:cxn modelId="{EE062BDF-B79C-4E09-A391-3661AEC8AA6A}" type="presOf" srcId="{EFE6DEA6-55AC-44CC-AD66-5BC2ED683D69}" destId="{B27378E5-FA52-4347-BFC1-B0A2BB843CC5}" srcOrd="0" destOrd="0" presId="urn:microsoft.com/office/officeart/2005/8/layout/cycle3"/>
    <dgm:cxn modelId="{72F9C6FF-22EA-47FE-8D5B-43AD0E8BC1F0}" srcId="{639272C7-D2BC-40E9-BDC4-04910F850CAF}" destId="{74493D6B-09C5-4704-A3DC-947A3B53CEDF}" srcOrd="1" destOrd="0" parTransId="{1FC7156D-D49A-4C7C-A0C2-1F878E1441CA}" sibTransId="{DC392417-94AE-4A5E-A8D3-9CD26D20BC70}"/>
    <dgm:cxn modelId="{AFE9FC4B-AED0-40FF-A5D0-1054DE95D901}" type="presParOf" srcId="{4B35AF7D-4F08-4CEA-AFC9-D1739EAAD44B}" destId="{781B98C5-3CBD-4817-A8CB-1A248F5DDCA8}" srcOrd="0" destOrd="0" presId="urn:microsoft.com/office/officeart/2005/8/layout/cycle3"/>
    <dgm:cxn modelId="{71A792AB-FE01-4043-AB3F-9D4D3360EA8C}" type="presParOf" srcId="{781B98C5-3CBD-4817-A8CB-1A248F5DDCA8}" destId="{EF3F71E5-EF69-4635-8AFD-B2675F923788}" srcOrd="0" destOrd="0" presId="urn:microsoft.com/office/officeart/2005/8/layout/cycle3"/>
    <dgm:cxn modelId="{725559F6-1CBA-48EE-94FC-B2E567A1D502}" type="presParOf" srcId="{781B98C5-3CBD-4817-A8CB-1A248F5DDCA8}" destId="{B27378E5-FA52-4347-BFC1-B0A2BB843CC5}" srcOrd="1" destOrd="0" presId="urn:microsoft.com/office/officeart/2005/8/layout/cycle3"/>
    <dgm:cxn modelId="{0808C63A-4E1F-4E9B-9472-825BD8FC2F5E}" type="presParOf" srcId="{781B98C5-3CBD-4817-A8CB-1A248F5DDCA8}" destId="{E37FF648-F033-4003-89AB-3F57D2EE1847}" srcOrd="2" destOrd="0" presId="urn:microsoft.com/office/officeart/2005/8/layout/cycle3"/>
    <dgm:cxn modelId="{D97405A1-3302-4138-9510-EF1D279BDD15}" type="presParOf" srcId="{781B98C5-3CBD-4817-A8CB-1A248F5DDCA8}" destId="{87975B9C-4FBF-49A6-B4AC-A7DC7B23F274}"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9272C7-D2BC-40E9-BDC4-04910F850CAF}" type="doc">
      <dgm:prSet loTypeId="urn:microsoft.com/office/officeart/2005/8/layout/cycle3" loCatId="cycle" qsTypeId="urn:microsoft.com/office/officeart/2005/8/quickstyle/3d1" qsCatId="3D" csTypeId="urn:microsoft.com/office/officeart/2005/8/colors/colorful4" csCatId="colorful" phldr="1"/>
      <dgm:spPr/>
      <dgm:t>
        <a:bodyPr/>
        <a:lstStyle/>
        <a:p>
          <a:endParaRPr lang="zh-TW" altLang="en-US"/>
        </a:p>
      </dgm:t>
    </dgm:pt>
    <dgm:pt modelId="{B850CB99-6A6F-44F5-9B27-AC99AA055EC5}">
      <dgm:prSet phldrT="[文字]" custT="1"/>
      <dgm:spPr>
        <a:blipFill>
          <a:blip xmlns:r="http://schemas.openxmlformats.org/officeDocument/2006/relationships" r:embed="rId1"/>
          <a:stretch>
            <a:fillRect/>
          </a:stretch>
        </a:blipFill>
      </dgm:spPr>
      <dgm:t>
        <a:bodyPr/>
        <a:lstStyle/>
        <a:p>
          <a:r>
            <a:rPr lang="zh-TW" altLang="en-US">
              <a:noFill/>
            </a:rPr>
            <a:t> </a:t>
          </a:r>
        </a:p>
      </dgm:t>
    </dgm:pt>
    <dgm:pt modelId="{49DFCF3D-6631-451E-9548-B26F137A272D}" type="parTrans" cxnId="{3E34027F-1E3A-46DF-9D09-5A06C0816777}">
      <dgm:prSet/>
      <dgm:spPr/>
      <dgm:t>
        <a:bodyPr/>
        <a:lstStyle/>
        <a:p>
          <a:endParaRPr lang="zh-TW" altLang="en-US"/>
        </a:p>
      </dgm:t>
    </dgm:pt>
    <dgm:pt modelId="{EFE6DEA6-55AC-44CC-AD66-5BC2ED683D69}" type="sibTrans" cxnId="{3E34027F-1E3A-46DF-9D09-5A06C0816777}">
      <dgm:prSet/>
      <dgm:spPr/>
      <dgm:t>
        <a:bodyPr/>
        <a:lstStyle/>
        <a:p>
          <a:endParaRPr lang="zh-TW" altLang="en-US"/>
        </a:p>
      </dgm:t>
    </dgm:pt>
    <dgm:pt modelId="{74493D6B-09C5-4704-A3DC-947A3B53CEDF}">
      <dgm:prSet phldrT="[文字]" custT="1"/>
      <dgm:spPr>
        <a:blipFill>
          <a:blip xmlns:r="http://schemas.openxmlformats.org/officeDocument/2006/relationships" r:embed="rId2"/>
          <a:stretch>
            <a:fillRect/>
          </a:stretch>
        </a:blipFill>
      </dgm:spPr>
      <dgm:t>
        <a:bodyPr/>
        <a:lstStyle/>
        <a:p>
          <a:r>
            <a:rPr lang="zh-TW" altLang="en-US">
              <a:noFill/>
            </a:rPr>
            <a:t> </a:t>
          </a:r>
        </a:p>
      </dgm:t>
    </dgm:pt>
    <dgm:pt modelId="{1FC7156D-D49A-4C7C-A0C2-1F878E1441CA}" type="parTrans" cxnId="{72F9C6FF-22EA-47FE-8D5B-43AD0E8BC1F0}">
      <dgm:prSet/>
      <dgm:spPr/>
      <dgm:t>
        <a:bodyPr/>
        <a:lstStyle/>
        <a:p>
          <a:endParaRPr lang="zh-TW" altLang="en-US"/>
        </a:p>
      </dgm:t>
    </dgm:pt>
    <dgm:pt modelId="{DC392417-94AE-4A5E-A8D3-9CD26D20BC70}" type="sibTrans" cxnId="{72F9C6FF-22EA-47FE-8D5B-43AD0E8BC1F0}">
      <dgm:prSet/>
      <dgm:spPr/>
      <dgm:t>
        <a:bodyPr/>
        <a:lstStyle/>
        <a:p>
          <a:endParaRPr lang="zh-TW" altLang="en-US"/>
        </a:p>
      </dgm:t>
    </dgm:pt>
    <dgm:pt modelId="{5E117D47-A069-4543-8EBF-3DBA35D4D9E2}">
      <dgm:prSet phldrT="[文字]" custT="1"/>
      <dgm:spPr>
        <a:blipFill>
          <a:blip xmlns:r="http://schemas.openxmlformats.org/officeDocument/2006/relationships" r:embed="rId3"/>
          <a:stretch>
            <a:fillRect/>
          </a:stretch>
        </a:blipFill>
      </dgm:spPr>
      <dgm:t>
        <a:bodyPr/>
        <a:lstStyle/>
        <a:p>
          <a:r>
            <a:rPr lang="zh-TW" altLang="en-US">
              <a:noFill/>
            </a:rPr>
            <a:t> </a:t>
          </a:r>
        </a:p>
      </dgm:t>
    </dgm:pt>
    <dgm:pt modelId="{1E53411C-CDEF-463A-9DDB-7B67BCE750CF}" type="parTrans" cxnId="{6A72A109-C928-48DA-9D8D-25DEA699AA2E}">
      <dgm:prSet/>
      <dgm:spPr/>
      <dgm:t>
        <a:bodyPr/>
        <a:lstStyle/>
        <a:p>
          <a:endParaRPr lang="zh-TW" altLang="en-US"/>
        </a:p>
      </dgm:t>
    </dgm:pt>
    <dgm:pt modelId="{CA181D17-C616-40B6-AB78-81432CB9D1D6}" type="sibTrans" cxnId="{6A72A109-C928-48DA-9D8D-25DEA699AA2E}">
      <dgm:prSet/>
      <dgm:spPr/>
      <dgm:t>
        <a:bodyPr/>
        <a:lstStyle/>
        <a:p>
          <a:endParaRPr lang="zh-TW" altLang="en-US"/>
        </a:p>
      </dgm:t>
    </dgm:pt>
    <dgm:pt modelId="{4B35AF7D-4F08-4CEA-AFC9-D1739EAAD44B}" type="pres">
      <dgm:prSet presAssocID="{639272C7-D2BC-40E9-BDC4-04910F850CAF}" presName="Name0" presStyleCnt="0">
        <dgm:presLayoutVars>
          <dgm:dir/>
          <dgm:resizeHandles val="exact"/>
        </dgm:presLayoutVars>
      </dgm:prSet>
      <dgm:spPr/>
    </dgm:pt>
    <dgm:pt modelId="{781B98C5-3CBD-4817-A8CB-1A248F5DDCA8}" type="pres">
      <dgm:prSet presAssocID="{639272C7-D2BC-40E9-BDC4-04910F850CAF}" presName="cycle" presStyleCnt="0"/>
      <dgm:spPr/>
    </dgm:pt>
    <dgm:pt modelId="{EF3F71E5-EF69-4635-8AFD-B2675F923788}" type="pres">
      <dgm:prSet presAssocID="{B850CB99-6A6F-44F5-9B27-AC99AA055EC5}" presName="nodeFirstNode" presStyleLbl="node1" presStyleIdx="0" presStyleCnt="3">
        <dgm:presLayoutVars>
          <dgm:bulletEnabled val="1"/>
        </dgm:presLayoutVars>
      </dgm:prSet>
      <dgm:spPr/>
    </dgm:pt>
    <dgm:pt modelId="{B27378E5-FA52-4347-BFC1-B0A2BB843CC5}" type="pres">
      <dgm:prSet presAssocID="{EFE6DEA6-55AC-44CC-AD66-5BC2ED683D69}" presName="sibTransFirstNode" presStyleLbl="bgShp" presStyleIdx="0" presStyleCnt="1"/>
      <dgm:spPr/>
    </dgm:pt>
    <dgm:pt modelId="{E37FF648-F033-4003-89AB-3F57D2EE1847}" type="pres">
      <dgm:prSet presAssocID="{74493D6B-09C5-4704-A3DC-947A3B53CEDF}" presName="nodeFollowingNodes" presStyleLbl="node1" presStyleIdx="1" presStyleCnt="3">
        <dgm:presLayoutVars>
          <dgm:bulletEnabled val="1"/>
        </dgm:presLayoutVars>
      </dgm:prSet>
      <dgm:spPr/>
    </dgm:pt>
    <dgm:pt modelId="{87975B9C-4FBF-49A6-B4AC-A7DC7B23F274}" type="pres">
      <dgm:prSet presAssocID="{5E117D47-A069-4543-8EBF-3DBA35D4D9E2}" presName="nodeFollowingNodes" presStyleLbl="node1" presStyleIdx="2" presStyleCnt="3">
        <dgm:presLayoutVars>
          <dgm:bulletEnabled val="1"/>
        </dgm:presLayoutVars>
      </dgm:prSet>
      <dgm:spPr/>
    </dgm:pt>
  </dgm:ptLst>
  <dgm:cxnLst>
    <dgm:cxn modelId="{6A72A109-C928-48DA-9D8D-25DEA699AA2E}" srcId="{639272C7-D2BC-40E9-BDC4-04910F850CAF}" destId="{5E117D47-A069-4543-8EBF-3DBA35D4D9E2}" srcOrd="2" destOrd="0" parTransId="{1E53411C-CDEF-463A-9DDB-7B67BCE750CF}" sibTransId="{CA181D17-C616-40B6-AB78-81432CB9D1D6}"/>
    <dgm:cxn modelId="{4F8B7430-BC74-4C4B-85FA-B8040AD6CC68}" type="presOf" srcId="{74493D6B-09C5-4704-A3DC-947A3B53CEDF}" destId="{E37FF648-F033-4003-89AB-3F57D2EE1847}" srcOrd="0" destOrd="0" presId="urn:microsoft.com/office/officeart/2005/8/layout/cycle3"/>
    <dgm:cxn modelId="{7BE03B48-3961-4894-90BF-2628AEFA61D9}" type="presOf" srcId="{639272C7-D2BC-40E9-BDC4-04910F850CAF}" destId="{4B35AF7D-4F08-4CEA-AFC9-D1739EAAD44B}" srcOrd="0" destOrd="0" presId="urn:microsoft.com/office/officeart/2005/8/layout/cycle3"/>
    <dgm:cxn modelId="{3E34027F-1E3A-46DF-9D09-5A06C0816777}" srcId="{639272C7-D2BC-40E9-BDC4-04910F850CAF}" destId="{B850CB99-6A6F-44F5-9B27-AC99AA055EC5}" srcOrd="0" destOrd="0" parTransId="{49DFCF3D-6631-451E-9548-B26F137A272D}" sibTransId="{EFE6DEA6-55AC-44CC-AD66-5BC2ED683D69}"/>
    <dgm:cxn modelId="{00D84D90-E55F-4037-B217-1AC8F31140EA}" type="presOf" srcId="{B850CB99-6A6F-44F5-9B27-AC99AA055EC5}" destId="{EF3F71E5-EF69-4635-8AFD-B2675F923788}" srcOrd="0" destOrd="0" presId="urn:microsoft.com/office/officeart/2005/8/layout/cycle3"/>
    <dgm:cxn modelId="{EFC3CAB3-761B-4DFF-9B70-3010989C4CBE}" type="presOf" srcId="{5E117D47-A069-4543-8EBF-3DBA35D4D9E2}" destId="{87975B9C-4FBF-49A6-B4AC-A7DC7B23F274}" srcOrd="0" destOrd="0" presId="urn:microsoft.com/office/officeart/2005/8/layout/cycle3"/>
    <dgm:cxn modelId="{EE062BDF-B79C-4E09-A391-3661AEC8AA6A}" type="presOf" srcId="{EFE6DEA6-55AC-44CC-AD66-5BC2ED683D69}" destId="{B27378E5-FA52-4347-BFC1-B0A2BB843CC5}" srcOrd="0" destOrd="0" presId="urn:microsoft.com/office/officeart/2005/8/layout/cycle3"/>
    <dgm:cxn modelId="{72F9C6FF-22EA-47FE-8D5B-43AD0E8BC1F0}" srcId="{639272C7-D2BC-40E9-BDC4-04910F850CAF}" destId="{74493D6B-09C5-4704-A3DC-947A3B53CEDF}" srcOrd="1" destOrd="0" parTransId="{1FC7156D-D49A-4C7C-A0C2-1F878E1441CA}" sibTransId="{DC392417-94AE-4A5E-A8D3-9CD26D20BC70}"/>
    <dgm:cxn modelId="{AFE9FC4B-AED0-40FF-A5D0-1054DE95D901}" type="presParOf" srcId="{4B35AF7D-4F08-4CEA-AFC9-D1739EAAD44B}" destId="{781B98C5-3CBD-4817-A8CB-1A248F5DDCA8}" srcOrd="0" destOrd="0" presId="urn:microsoft.com/office/officeart/2005/8/layout/cycle3"/>
    <dgm:cxn modelId="{71A792AB-FE01-4043-AB3F-9D4D3360EA8C}" type="presParOf" srcId="{781B98C5-3CBD-4817-A8CB-1A248F5DDCA8}" destId="{EF3F71E5-EF69-4635-8AFD-B2675F923788}" srcOrd="0" destOrd="0" presId="urn:microsoft.com/office/officeart/2005/8/layout/cycle3"/>
    <dgm:cxn modelId="{725559F6-1CBA-48EE-94FC-B2E567A1D502}" type="presParOf" srcId="{781B98C5-3CBD-4817-A8CB-1A248F5DDCA8}" destId="{B27378E5-FA52-4347-BFC1-B0A2BB843CC5}" srcOrd="1" destOrd="0" presId="urn:microsoft.com/office/officeart/2005/8/layout/cycle3"/>
    <dgm:cxn modelId="{0808C63A-4E1F-4E9B-9472-825BD8FC2F5E}" type="presParOf" srcId="{781B98C5-3CBD-4817-A8CB-1A248F5DDCA8}" destId="{E37FF648-F033-4003-89AB-3F57D2EE1847}" srcOrd="2" destOrd="0" presId="urn:microsoft.com/office/officeart/2005/8/layout/cycle3"/>
    <dgm:cxn modelId="{D97405A1-3302-4138-9510-EF1D279BDD15}" type="presParOf" srcId="{781B98C5-3CBD-4817-A8CB-1A248F5DDCA8}" destId="{87975B9C-4FBF-49A6-B4AC-A7DC7B23F274}"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9272C7-D2BC-40E9-BDC4-04910F850CAF}" type="doc">
      <dgm:prSet loTypeId="urn:microsoft.com/office/officeart/2005/8/layout/cycle3" loCatId="cycle" qsTypeId="urn:microsoft.com/office/officeart/2005/8/quickstyle/3d1" qsCatId="3D" csTypeId="urn:microsoft.com/office/officeart/2005/8/colors/colorful4" csCatId="colorful" phldr="1"/>
      <dgm:spPr/>
      <dgm:t>
        <a:bodyPr/>
        <a:lstStyle/>
        <a:p>
          <a:endParaRPr lang="zh-TW" altLang="en-US"/>
        </a:p>
      </dgm:t>
    </dgm:pt>
    <mc:AlternateContent xmlns:mc="http://schemas.openxmlformats.org/markup-compatibility/2006">
      <mc:Choice xmlns:a14="http://schemas.microsoft.com/office/drawing/2010/main" Requires="a14">
        <dgm:pt modelId="{B850CB99-6A6F-44F5-9B27-AC99AA055EC5}">
          <dgm:prSet phldrT="[文字]" custT="1"/>
          <dgm:spPr/>
          <dgm:t>
            <a:bodyPr/>
            <a:lstStyle/>
            <a:p>
              <a14:m>
                <m:oMath xmlns:m="http://schemas.openxmlformats.org/officeDocument/2006/math">
                  <m:r>
                    <a:rPr lang="zh-TW" altLang="en-US" sz="2800" i="1" smtClean="0">
                      <a:latin typeface="Cambria Math" panose="02040503050406030204" pitchFamily="18" charset="0"/>
                    </a:rPr>
                    <m:t>𝜋</m:t>
                  </m:r>
                </m:oMath>
              </a14:m>
              <a:r>
                <a:rPr lang="zh-TW" altLang="en-US" sz="2800" dirty="0"/>
                <a:t> </a:t>
              </a:r>
              <a:r>
                <a:rPr lang="en-US" altLang="zh-TW" sz="2800" dirty="0"/>
                <a:t>interacts with the environment</a:t>
              </a:r>
              <a:endParaRPr lang="zh-TW" altLang="en-US" sz="2800" dirty="0"/>
            </a:p>
          </dgm:t>
        </dgm:pt>
      </mc:Choice>
      <mc:Fallback>
        <dgm:pt modelId="{B850CB99-6A6F-44F5-9B27-AC99AA055EC5}">
          <dgm:prSet phldrT="[文字]" custT="1"/>
          <dgm:spPr/>
          <dgm:t>
            <a:bodyPr/>
            <a:lstStyle/>
            <a:p>
              <a:r>
                <a:rPr lang="zh-TW" altLang="en-US" sz="2800" i="0">
                  <a:latin typeface="Cambria Math" panose="02040503050406030204" pitchFamily="18" charset="0"/>
                </a:rPr>
                <a:t>𝜋</a:t>
              </a:r>
              <a:r>
                <a:rPr lang="zh-TW" altLang="en-US" sz="2800" dirty="0"/>
                <a:t> </a:t>
              </a:r>
              <a:r>
                <a:rPr lang="en-US" altLang="zh-TW" sz="2800" dirty="0"/>
                <a:t>interacts with the environment</a:t>
              </a:r>
              <a:endParaRPr lang="zh-TW" altLang="en-US" sz="2800" dirty="0"/>
            </a:p>
          </dgm:t>
        </dgm:pt>
      </mc:Fallback>
    </mc:AlternateContent>
    <dgm:pt modelId="{49DFCF3D-6631-451E-9548-B26F137A272D}" type="parTrans" cxnId="{3E34027F-1E3A-46DF-9D09-5A06C0816777}">
      <dgm:prSet/>
      <dgm:spPr/>
      <dgm:t>
        <a:bodyPr/>
        <a:lstStyle/>
        <a:p>
          <a:endParaRPr lang="zh-TW" altLang="en-US"/>
        </a:p>
      </dgm:t>
    </dgm:pt>
    <dgm:pt modelId="{EFE6DEA6-55AC-44CC-AD66-5BC2ED683D69}" type="sibTrans" cxnId="{3E34027F-1E3A-46DF-9D09-5A06C0816777}">
      <dgm:prSet/>
      <dgm:spPr/>
      <dgm:t>
        <a:bodyPr/>
        <a:lstStyle/>
        <a:p>
          <a:endParaRPr lang="zh-TW" altLang="en-US"/>
        </a:p>
      </dgm:t>
    </dgm:pt>
    <mc:AlternateContent xmlns:mc="http://schemas.openxmlformats.org/markup-compatibility/2006">
      <mc:Choice xmlns:a14="http://schemas.microsoft.com/office/drawing/2010/main" Requires="a14">
        <dgm:pt modelId="{74493D6B-09C5-4704-A3DC-947A3B53CEDF}">
          <dgm:prSet phldrT="[文字]" custT="1"/>
          <dgm:spPr/>
          <dgm:t>
            <a:bodyPr/>
            <a:lstStyle/>
            <a:p>
              <a:r>
                <a:rPr lang="en-US" altLang="zh-TW" sz="2800" dirty="0"/>
                <a:t>Learning </a:t>
              </a:r>
              <a14:m>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b="0" i="1" smtClean="0">
                          <a:latin typeface="Cambria Math" panose="02040503050406030204" pitchFamily="18" charset="0"/>
                        </a:rPr>
                        <m:t>𝑠</m:t>
                      </m:r>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m:t>
                      </m:r>
                    </m:e>
                  </m:d>
                </m:oMath>
              </a14:m>
              <a:endParaRPr lang="zh-TW" altLang="en-US" sz="2800" dirty="0"/>
            </a:p>
          </dgm:t>
        </dgm:pt>
      </mc:Choice>
      <mc:Fallback>
        <dgm:pt modelId="{74493D6B-09C5-4704-A3DC-947A3B53CEDF}">
          <dgm:prSet phldrT="[文字]" custT="1"/>
          <dgm:spPr/>
          <dgm:t>
            <a:bodyPr/>
            <a:lstStyle/>
            <a:p>
              <a:r>
                <a:rPr lang="en-US" altLang="zh-TW" sz="2800" dirty="0"/>
                <a:t>Learning </a:t>
              </a:r>
              <a:r>
                <a:rPr lang="en-US" altLang="zh-TW" sz="2800" b="0" i="0">
                  <a:latin typeface="Cambria Math" panose="02040503050406030204" pitchFamily="18" charset="0"/>
                </a:rPr>
                <a:t>𝑄^</a:t>
              </a:r>
              <a:r>
                <a:rPr lang="zh-TW" altLang="en-US" sz="2800" i="0">
                  <a:latin typeface="Cambria Math" panose="02040503050406030204" pitchFamily="18" charset="0"/>
                </a:rPr>
                <a:t>𝜋</a:t>
              </a:r>
              <a:r>
                <a:rPr lang="en-US" altLang="zh-TW" sz="2800" i="0">
                  <a:latin typeface="Cambria Math" panose="02040503050406030204" pitchFamily="18" charset="0"/>
                </a:rPr>
                <a:t> (</a:t>
              </a:r>
              <a:r>
                <a:rPr lang="en-US" altLang="zh-TW" sz="2800" b="0" i="0">
                  <a:latin typeface="Cambria Math" panose="02040503050406030204" pitchFamily="18" charset="0"/>
                </a:rPr>
                <a:t>𝑠,𝑎)</a:t>
              </a:r>
              <a:endParaRPr lang="zh-TW" altLang="en-US" sz="2800" dirty="0"/>
            </a:p>
          </dgm:t>
        </dgm:pt>
      </mc:Fallback>
    </mc:AlternateContent>
    <dgm:pt modelId="{1FC7156D-D49A-4C7C-A0C2-1F878E1441CA}" type="parTrans" cxnId="{72F9C6FF-22EA-47FE-8D5B-43AD0E8BC1F0}">
      <dgm:prSet/>
      <dgm:spPr/>
      <dgm:t>
        <a:bodyPr/>
        <a:lstStyle/>
        <a:p>
          <a:endParaRPr lang="zh-TW" altLang="en-US"/>
        </a:p>
      </dgm:t>
    </dgm:pt>
    <dgm:pt modelId="{DC392417-94AE-4A5E-A8D3-9CD26D20BC70}" type="sibTrans" cxnId="{72F9C6FF-22EA-47FE-8D5B-43AD0E8BC1F0}">
      <dgm:prSet/>
      <dgm:spPr/>
      <dgm:t>
        <a:bodyPr/>
        <a:lstStyle/>
        <a:p>
          <a:endParaRPr lang="zh-TW" altLang="en-US"/>
        </a:p>
      </dgm:t>
    </dgm:pt>
    <mc:AlternateContent xmlns:mc="http://schemas.openxmlformats.org/markup-compatibility/2006">
      <mc:Choice xmlns:a14="http://schemas.microsoft.com/office/drawing/2010/main" Requires="a14">
        <dgm:pt modelId="{5E117D47-A069-4543-8EBF-3DBA35D4D9E2}">
          <dgm:prSet phldrT="[文字]" custT="1"/>
          <dgm:spPr/>
          <dgm:t>
            <a:bodyPr/>
            <a:lstStyle/>
            <a:p>
              <a:r>
                <a:rPr lang="en-US" altLang="zh-TW" sz="2800" dirty="0"/>
                <a:t>Find a new actor </a:t>
              </a:r>
              <a14:m>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𝜋</m:t>
                      </m:r>
                    </m:e>
                    <m:sup>
                      <m:r>
                        <a:rPr lang="en-US" altLang="zh-TW" sz="2800" b="0" i="1" smtClean="0">
                          <a:latin typeface="Cambria Math" panose="02040503050406030204" pitchFamily="18" charset="0"/>
                        </a:rPr>
                        <m:t>′</m:t>
                      </m:r>
                    </m:sup>
                  </m:sSup>
                </m:oMath>
              </a14:m>
              <a:r>
                <a:rPr lang="zh-TW" altLang="en-US" sz="2800" dirty="0"/>
                <a:t> </a:t>
              </a:r>
              <a:r>
                <a:rPr lang="en-US" altLang="zh-TW" sz="2800" dirty="0"/>
                <a:t>“better” than </a:t>
              </a:r>
              <a14:m>
                <m:oMath xmlns:m="http://schemas.openxmlformats.org/officeDocument/2006/math">
                  <m:r>
                    <a:rPr lang="zh-TW" altLang="en-US" sz="2800" i="1" smtClean="0">
                      <a:latin typeface="Cambria Math" panose="02040503050406030204" pitchFamily="18" charset="0"/>
                    </a:rPr>
                    <m:t>𝜋</m:t>
                  </m:r>
                </m:oMath>
              </a14:m>
              <a:endParaRPr lang="zh-TW" altLang="en-US" sz="2800" dirty="0"/>
            </a:p>
          </dgm:t>
        </dgm:pt>
      </mc:Choice>
      <mc:Fallback>
        <dgm:pt modelId="{5E117D47-A069-4543-8EBF-3DBA35D4D9E2}">
          <dgm:prSet phldrT="[文字]" custT="1"/>
          <dgm:spPr/>
          <dgm:t>
            <a:bodyPr/>
            <a:lstStyle/>
            <a:p>
              <a:r>
                <a:rPr lang="en-US" altLang="zh-TW" sz="2800" dirty="0"/>
                <a:t>Find a new actor </a:t>
              </a:r>
              <a:r>
                <a:rPr lang="zh-TW" altLang="en-US" sz="2800" i="0">
                  <a:latin typeface="Cambria Math" panose="02040503050406030204" pitchFamily="18" charset="0"/>
                </a:rPr>
                <a:t>𝜋</a:t>
              </a:r>
              <a:r>
                <a:rPr lang="en-US" altLang="zh-TW" sz="2800" i="0">
                  <a:latin typeface="Cambria Math" panose="02040503050406030204" pitchFamily="18" charset="0"/>
                </a:rPr>
                <a:t>^</a:t>
              </a:r>
              <a:r>
                <a:rPr lang="en-US" altLang="zh-TW" sz="2800" b="0" i="0">
                  <a:latin typeface="Cambria Math" panose="02040503050406030204" pitchFamily="18" charset="0"/>
                </a:rPr>
                <a:t>′</a:t>
              </a:r>
              <a:r>
                <a:rPr lang="zh-TW" altLang="en-US" sz="2800" dirty="0"/>
                <a:t> </a:t>
              </a:r>
              <a:r>
                <a:rPr lang="en-US" altLang="zh-TW" sz="2800" dirty="0"/>
                <a:t>“better” than </a:t>
              </a:r>
              <a:r>
                <a:rPr lang="zh-TW" altLang="en-US" sz="2800" i="0">
                  <a:latin typeface="Cambria Math" panose="02040503050406030204" pitchFamily="18" charset="0"/>
                </a:rPr>
                <a:t>𝜋</a:t>
              </a:r>
              <a:endParaRPr lang="zh-TW" altLang="en-US" sz="2800" dirty="0"/>
            </a:p>
          </dgm:t>
        </dgm:pt>
      </mc:Fallback>
    </mc:AlternateContent>
    <dgm:pt modelId="{1E53411C-CDEF-463A-9DDB-7B67BCE750CF}" type="parTrans" cxnId="{6A72A109-C928-48DA-9D8D-25DEA699AA2E}">
      <dgm:prSet/>
      <dgm:spPr/>
      <dgm:t>
        <a:bodyPr/>
        <a:lstStyle/>
        <a:p>
          <a:endParaRPr lang="zh-TW" altLang="en-US"/>
        </a:p>
      </dgm:t>
    </dgm:pt>
    <dgm:pt modelId="{CA181D17-C616-40B6-AB78-81432CB9D1D6}" type="sibTrans" cxnId="{6A72A109-C928-48DA-9D8D-25DEA699AA2E}">
      <dgm:prSet/>
      <dgm:spPr/>
      <dgm:t>
        <a:bodyPr/>
        <a:lstStyle/>
        <a:p>
          <a:endParaRPr lang="zh-TW" altLang="en-US"/>
        </a:p>
      </dgm:t>
    </dgm:pt>
    <dgm:pt modelId="{4B35AF7D-4F08-4CEA-AFC9-D1739EAAD44B}" type="pres">
      <dgm:prSet presAssocID="{639272C7-D2BC-40E9-BDC4-04910F850CAF}" presName="Name0" presStyleCnt="0">
        <dgm:presLayoutVars>
          <dgm:dir/>
          <dgm:resizeHandles val="exact"/>
        </dgm:presLayoutVars>
      </dgm:prSet>
      <dgm:spPr/>
    </dgm:pt>
    <dgm:pt modelId="{781B98C5-3CBD-4817-A8CB-1A248F5DDCA8}" type="pres">
      <dgm:prSet presAssocID="{639272C7-D2BC-40E9-BDC4-04910F850CAF}" presName="cycle" presStyleCnt="0"/>
      <dgm:spPr/>
    </dgm:pt>
    <dgm:pt modelId="{EF3F71E5-EF69-4635-8AFD-B2675F923788}" type="pres">
      <dgm:prSet presAssocID="{B850CB99-6A6F-44F5-9B27-AC99AA055EC5}" presName="nodeFirstNode" presStyleLbl="node1" presStyleIdx="0" presStyleCnt="3">
        <dgm:presLayoutVars>
          <dgm:bulletEnabled val="1"/>
        </dgm:presLayoutVars>
      </dgm:prSet>
      <dgm:spPr/>
    </dgm:pt>
    <dgm:pt modelId="{B27378E5-FA52-4347-BFC1-B0A2BB843CC5}" type="pres">
      <dgm:prSet presAssocID="{EFE6DEA6-55AC-44CC-AD66-5BC2ED683D69}" presName="sibTransFirstNode" presStyleLbl="bgShp" presStyleIdx="0" presStyleCnt="1"/>
      <dgm:spPr/>
    </dgm:pt>
    <dgm:pt modelId="{E37FF648-F033-4003-89AB-3F57D2EE1847}" type="pres">
      <dgm:prSet presAssocID="{74493D6B-09C5-4704-A3DC-947A3B53CEDF}" presName="nodeFollowingNodes" presStyleLbl="node1" presStyleIdx="1" presStyleCnt="3">
        <dgm:presLayoutVars>
          <dgm:bulletEnabled val="1"/>
        </dgm:presLayoutVars>
      </dgm:prSet>
      <dgm:spPr/>
    </dgm:pt>
    <dgm:pt modelId="{87975B9C-4FBF-49A6-B4AC-A7DC7B23F274}" type="pres">
      <dgm:prSet presAssocID="{5E117D47-A069-4543-8EBF-3DBA35D4D9E2}" presName="nodeFollowingNodes" presStyleLbl="node1" presStyleIdx="2" presStyleCnt="3">
        <dgm:presLayoutVars>
          <dgm:bulletEnabled val="1"/>
        </dgm:presLayoutVars>
      </dgm:prSet>
      <dgm:spPr/>
    </dgm:pt>
  </dgm:ptLst>
  <dgm:cxnLst>
    <dgm:cxn modelId="{6A72A109-C928-48DA-9D8D-25DEA699AA2E}" srcId="{639272C7-D2BC-40E9-BDC4-04910F850CAF}" destId="{5E117D47-A069-4543-8EBF-3DBA35D4D9E2}" srcOrd="2" destOrd="0" parTransId="{1E53411C-CDEF-463A-9DDB-7B67BCE750CF}" sibTransId="{CA181D17-C616-40B6-AB78-81432CB9D1D6}"/>
    <dgm:cxn modelId="{4F8B7430-BC74-4C4B-85FA-B8040AD6CC68}" type="presOf" srcId="{74493D6B-09C5-4704-A3DC-947A3B53CEDF}" destId="{E37FF648-F033-4003-89AB-3F57D2EE1847}" srcOrd="0" destOrd="0" presId="urn:microsoft.com/office/officeart/2005/8/layout/cycle3"/>
    <dgm:cxn modelId="{7BE03B48-3961-4894-90BF-2628AEFA61D9}" type="presOf" srcId="{639272C7-D2BC-40E9-BDC4-04910F850CAF}" destId="{4B35AF7D-4F08-4CEA-AFC9-D1739EAAD44B}" srcOrd="0" destOrd="0" presId="urn:microsoft.com/office/officeart/2005/8/layout/cycle3"/>
    <dgm:cxn modelId="{3E34027F-1E3A-46DF-9D09-5A06C0816777}" srcId="{639272C7-D2BC-40E9-BDC4-04910F850CAF}" destId="{B850CB99-6A6F-44F5-9B27-AC99AA055EC5}" srcOrd="0" destOrd="0" parTransId="{49DFCF3D-6631-451E-9548-B26F137A272D}" sibTransId="{EFE6DEA6-55AC-44CC-AD66-5BC2ED683D69}"/>
    <dgm:cxn modelId="{00D84D90-E55F-4037-B217-1AC8F31140EA}" type="presOf" srcId="{B850CB99-6A6F-44F5-9B27-AC99AA055EC5}" destId="{EF3F71E5-EF69-4635-8AFD-B2675F923788}" srcOrd="0" destOrd="0" presId="urn:microsoft.com/office/officeart/2005/8/layout/cycle3"/>
    <dgm:cxn modelId="{EFC3CAB3-761B-4DFF-9B70-3010989C4CBE}" type="presOf" srcId="{5E117D47-A069-4543-8EBF-3DBA35D4D9E2}" destId="{87975B9C-4FBF-49A6-B4AC-A7DC7B23F274}" srcOrd="0" destOrd="0" presId="urn:microsoft.com/office/officeart/2005/8/layout/cycle3"/>
    <dgm:cxn modelId="{EE062BDF-B79C-4E09-A391-3661AEC8AA6A}" type="presOf" srcId="{EFE6DEA6-55AC-44CC-AD66-5BC2ED683D69}" destId="{B27378E5-FA52-4347-BFC1-B0A2BB843CC5}" srcOrd="0" destOrd="0" presId="urn:microsoft.com/office/officeart/2005/8/layout/cycle3"/>
    <dgm:cxn modelId="{72F9C6FF-22EA-47FE-8D5B-43AD0E8BC1F0}" srcId="{639272C7-D2BC-40E9-BDC4-04910F850CAF}" destId="{74493D6B-09C5-4704-A3DC-947A3B53CEDF}" srcOrd="1" destOrd="0" parTransId="{1FC7156D-D49A-4C7C-A0C2-1F878E1441CA}" sibTransId="{DC392417-94AE-4A5E-A8D3-9CD26D20BC70}"/>
    <dgm:cxn modelId="{AFE9FC4B-AED0-40FF-A5D0-1054DE95D901}" type="presParOf" srcId="{4B35AF7D-4F08-4CEA-AFC9-D1739EAAD44B}" destId="{781B98C5-3CBD-4817-A8CB-1A248F5DDCA8}" srcOrd="0" destOrd="0" presId="urn:microsoft.com/office/officeart/2005/8/layout/cycle3"/>
    <dgm:cxn modelId="{71A792AB-FE01-4043-AB3F-9D4D3360EA8C}" type="presParOf" srcId="{781B98C5-3CBD-4817-A8CB-1A248F5DDCA8}" destId="{EF3F71E5-EF69-4635-8AFD-B2675F923788}" srcOrd="0" destOrd="0" presId="urn:microsoft.com/office/officeart/2005/8/layout/cycle3"/>
    <dgm:cxn modelId="{725559F6-1CBA-48EE-94FC-B2E567A1D502}" type="presParOf" srcId="{781B98C5-3CBD-4817-A8CB-1A248F5DDCA8}" destId="{B27378E5-FA52-4347-BFC1-B0A2BB843CC5}" srcOrd="1" destOrd="0" presId="urn:microsoft.com/office/officeart/2005/8/layout/cycle3"/>
    <dgm:cxn modelId="{0808C63A-4E1F-4E9B-9472-825BD8FC2F5E}" type="presParOf" srcId="{781B98C5-3CBD-4817-A8CB-1A248F5DDCA8}" destId="{E37FF648-F033-4003-89AB-3F57D2EE1847}" srcOrd="2" destOrd="0" presId="urn:microsoft.com/office/officeart/2005/8/layout/cycle3"/>
    <dgm:cxn modelId="{D97405A1-3302-4138-9510-EF1D279BDD15}" type="presParOf" srcId="{781B98C5-3CBD-4817-A8CB-1A248F5DDCA8}" destId="{87975B9C-4FBF-49A6-B4AC-A7DC7B23F274}"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9272C7-D2BC-40E9-BDC4-04910F850CAF}" type="doc">
      <dgm:prSet loTypeId="urn:microsoft.com/office/officeart/2005/8/layout/cycle3" loCatId="cycle" qsTypeId="urn:microsoft.com/office/officeart/2005/8/quickstyle/3d1" qsCatId="3D" csTypeId="urn:microsoft.com/office/officeart/2005/8/colors/colorful4" csCatId="colorful" phldr="1"/>
      <dgm:spPr/>
      <dgm:t>
        <a:bodyPr/>
        <a:lstStyle/>
        <a:p>
          <a:endParaRPr lang="zh-TW" altLang="en-US"/>
        </a:p>
      </dgm:t>
    </dgm:pt>
    <dgm:pt modelId="{B850CB99-6A6F-44F5-9B27-AC99AA055EC5}">
      <dgm:prSet phldrT="[文字]" custT="1"/>
      <dgm:spPr>
        <a:blipFill>
          <a:blip xmlns:r="http://schemas.openxmlformats.org/officeDocument/2006/relationships" r:embed="rId1"/>
          <a:stretch>
            <a:fillRect/>
          </a:stretch>
        </a:blipFill>
      </dgm:spPr>
      <dgm:t>
        <a:bodyPr/>
        <a:lstStyle/>
        <a:p>
          <a:r>
            <a:rPr lang="zh-TW" altLang="en-US">
              <a:noFill/>
            </a:rPr>
            <a:t> </a:t>
          </a:r>
        </a:p>
      </dgm:t>
    </dgm:pt>
    <dgm:pt modelId="{49DFCF3D-6631-451E-9548-B26F137A272D}" type="parTrans" cxnId="{3E34027F-1E3A-46DF-9D09-5A06C0816777}">
      <dgm:prSet/>
      <dgm:spPr/>
      <dgm:t>
        <a:bodyPr/>
        <a:lstStyle/>
        <a:p>
          <a:endParaRPr lang="zh-TW" altLang="en-US"/>
        </a:p>
      </dgm:t>
    </dgm:pt>
    <dgm:pt modelId="{EFE6DEA6-55AC-44CC-AD66-5BC2ED683D69}" type="sibTrans" cxnId="{3E34027F-1E3A-46DF-9D09-5A06C0816777}">
      <dgm:prSet/>
      <dgm:spPr/>
      <dgm:t>
        <a:bodyPr/>
        <a:lstStyle/>
        <a:p>
          <a:endParaRPr lang="zh-TW" altLang="en-US"/>
        </a:p>
      </dgm:t>
    </dgm:pt>
    <dgm:pt modelId="{74493D6B-09C5-4704-A3DC-947A3B53CEDF}">
      <dgm:prSet phldrT="[文字]" custT="1"/>
      <dgm:spPr>
        <a:blipFill>
          <a:blip xmlns:r="http://schemas.openxmlformats.org/officeDocument/2006/relationships" r:embed="rId2"/>
          <a:stretch>
            <a:fillRect/>
          </a:stretch>
        </a:blipFill>
      </dgm:spPr>
      <dgm:t>
        <a:bodyPr/>
        <a:lstStyle/>
        <a:p>
          <a:r>
            <a:rPr lang="zh-TW" altLang="en-US">
              <a:noFill/>
            </a:rPr>
            <a:t> </a:t>
          </a:r>
        </a:p>
      </dgm:t>
    </dgm:pt>
    <dgm:pt modelId="{1FC7156D-D49A-4C7C-A0C2-1F878E1441CA}" type="parTrans" cxnId="{72F9C6FF-22EA-47FE-8D5B-43AD0E8BC1F0}">
      <dgm:prSet/>
      <dgm:spPr/>
      <dgm:t>
        <a:bodyPr/>
        <a:lstStyle/>
        <a:p>
          <a:endParaRPr lang="zh-TW" altLang="en-US"/>
        </a:p>
      </dgm:t>
    </dgm:pt>
    <dgm:pt modelId="{DC392417-94AE-4A5E-A8D3-9CD26D20BC70}" type="sibTrans" cxnId="{72F9C6FF-22EA-47FE-8D5B-43AD0E8BC1F0}">
      <dgm:prSet/>
      <dgm:spPr/>
      <dgm:t>
        <a:bodyPr/>
        <a:lstStyle/>
        <a:p>
          <a:endParaRPr lang="zh-TW" altLang="en-US"/>
        </a:p>
      </dgm:t>
    </dgm:pt>
    <dgm:pt modelId="{5E117D47-A069-4543-8EBF-3DBA35D4D9E2}">
      <dgm:prSet phldrT="[文字]" custT="1"/>
      <dgm:spPr>
        <a:blipFill>
          <a:blip xmlns:r="http://schemas.openxmlformats.org/officeDocument/2006/relationships" r:embed="rId3"/>
          <a:stretch>
            <a:fillRect/>
          </a:stretch>
        </a:blipFill>
      </dgm:spPr>
      <dgm:t>
        <a:bodyPr/>
        <a:lstStyle/>
        <a:p>
          <a:r>
            <a:rPr lang="zh-TW" altLang="en-US">
              <a:noFill/>
            </a:rPr>
            <a:t> </a:t>
          </a:r>
        </a:p>
      </dgm:t>
    </dgm:pt>
    <dgm:pt modelId="{1E53411C-CDEF-463A-9DDB-7B67BCE750CF}" type="parTrans" cxnId="{6A72A109-C928-48DA-9D8D-25DEA699AA2E}">
      <dgm:prSet/>
      <dgm:spPr/>
      <dgm:t>
        <a:bodyPr/>
        <a:lstStyle/>
        <a:p>
          <a:endParaRPr lang="zh-TW" altLang="en-US"/>
        </a:p>
      </dgm:t>
    </dgm:pt>
    <dgm:pt modelId="{CA181D17-C616-40B6-AB78-81432CB9D1D6}" type="sibTrans" cxnId="{6A72A109-C928-48DA-9D8D-25DEA699AA2E}">
      <dgm:prSet/>
      <dgm:spPr/>
      <dgm:t>
        <a:bodyPr/>
        <a:lstStyle/>
        <a:p>
          <a:endParaRPr lang="zh-TW" altLang="en-US"/>
        </a:p>
      </dgm:t>
    </dgm:pt>
    <dgm:pt modelId="{4B35AF7D-4F08-4CEA-AFC9-D1739EAAD44B}" type="pres">
      <dgm:prSet presAssocID="{639272C7-D2BC-40E9-BDC4-04910F850CAF}" presName="Name0" presStyleCnt="0">
        <dgm:presLayoutVars>
          <dgm:dir/>
          <dgm:resizeHandles val="exact"/>
        </dgm:presLayoutVars>
      </dgm:prSet>
      <dgm:spPr/>
    </dgm:pt>
    <dgm:pt modelId="{781B98C5-3CBD-4817-A8CB-1A248F5DDCA8}" type="pres">
      <dgm:prSet presAssocID="{639272C7-D2BC-40E9-BDC4-04910F850CAF}" presName="cycle" presStyleCnt="0"/>
      <dgm:spPr/>
    </dgm:pt>
    <dgm:pt modelId="{EF3F71E5-EF69-4635-8AFD-B2675F923788}" type="pres">
      <dgm:prSet presAssocID="{B850CB99-6A6F-44F5-9B27-AC99AA055EC5}" presName="nodeFirstNode" presStyleLbl="node1" presStyleIdx="0" presStyleCnt="3">
        <dgm:presLayoutVars>
          <dgm:bulletEnabled val="1"/>
        </dgm:presLayoutVars>
      </dgm:prSet>
      <dgm:spPr/>
    </dgm:pt>
    <dgm:pt modelId="{B27378E5-FA52-4347-BFC1-B0A2BB843CC5}" type="pres">
      <dgm:prSet presAssocID="{EFE6DEA6-55AC-44CC-AD66-5BC2ED683D69}" presName="sibTransFirstNode" presStyleLbl="bgShp" presStyleIdx="0" presStyleCnt="1"/>
      <dgm:spPr/>
    </dgm:pt>
    <dgm:pt modelId="{E37FF648-F033-4003-89AB-3F57D2EE1847}" type="pres">
      <dgm:prSet presAssocID="{74493D6B-09C5-4704-A3DC-947A3B53CEDF}" presName="nodeFollowingNodes" presStyleLbl="node1" presStyleIdx="1" presStyleCnt="3">
        <dgm:presLayoutVars>
          <dgm:bulletEnabled val="1"/>
        </dgm:presLayoutVars>
      </dgm:prSet>
      <dgm:spPr/>
    </dgm:pt>
    <dgm:pt modelId="{87975B9C-4FBF-49A6-B4AC-A7DC7B23F274}" type="pres">
      <dgm:prSet presAssocID="{5E117D47-A069-4543-8EBF-3DBA35D4D9E2}" presName="nodeFollowingNodes" presStyleLbl="node1" presStyleIdx="2" presStyleCnt="3">
        <dgm:presLayoutVars>
          <dgm:bulletEnabled val="1"/>
        </dgm:presLayoutVars>
      </dgm:prSet>
      <dgm:spPr/>
    </dgm:pt>
  </dgm:ptLst>
  <dgm:cxnLst>
    <dgm:cxn modelId="{6A72A109-C928-48DA-9D8D-25DEA699AA2E}" srcId="{639272C7-D2BC-40E9-BDC4-04910F850CAF}" destId="{5E117D47-A069-4543-8EBF-3DBA35D4D9E2}" srcOrd="2" destOrd="0" parTransId="{1E53411C-CDEF-463A-9DDB-7B67BCE750CF}" sibTransId="{CA181D17-C616-40B6-AB78-81432CB9D1D6}"/>
    <dgm:cxn modelId="{4F8B7430-BC74-4C4B-85FA-B8040AD6CC68}" type="presOf" srcId="{74493D6B-09C5-4704-A3DC-947A3B53CEDF}" destId="{E37FF648-F033-4003-89AB-3F57D2EE1847}" srcOrd="0" destOrd="0" presId="urn:microsoft.com/office/officeart/2005/8/layout/cycle3"/>
    <dgm:cxn modelId="{7BE03B48-3961-4894-90BF-2628AEFA61D9}" type="presOf" srcId="{639272C7-D2BC-40E9-BDC4-04910F850CAF}" destId="{4B35AF7D-4F08-4CEA-AFC9-D1739EAAD44B}" srcOrd="0" destOrd="0" presId="urn:microsoft.com/office/officeart/2005/8/layout/cycle3"/>
    <dgm:cxn modelId="{3E34027F-1E3A-46DF-9D09-5A06C0816777}" srcId="{639272C7-D2BC-40E9-BDC4-04910F850CAF}" destId="{B850CB99-6A6F-44F5-9B27-AC99AA055EC5}" srcOrd="0" destOrd="0" parTransId="{49DFCF3D-6631-451E-9548-B26F137A272D}" sibTransId="{EFE6DEA6-55AC-44CC-AD66-5BC2ED683D69}"/>
    <dgm:cxn modelId="{00D84D90-E55F-4037-B217-1AC8F31140EA}" type="presOf" srcId="{B850CB99-6A6F-44F5-9B27-AC99AA055EC5}" destId="{EF3F71E5-EF69-4635-8AFD-B2675F923788}" srcOrd="0" destOrd="0" presId="urn:microsoft.com/office/officeart/2005/8/layout/cycle3"/>
    <dgm:cxn modelId="{EFC3CAB3-761B-4DFF-9B70-3010989C4CBE}" type="presOf" srcId="{5E117D47-A069-4543-8EBF-3DBA35D4D9E2}" destId="{87975B9C-4FBF-49A6-B4AC-A7DC7B23F274}" srcOrd="0" destOrd="0" presId="urn:microsoft.com/office/officeart/2005/8/layout/cycle3"/>
    <dgm:cxn modelId="{EE062BDF-B79C-4E09-A391-3661AEC8AA6A}" type="presOf" srcId="{EFE6DEA6-55AC-44CC-AD66-5BC2ED683D69}" destId="{B27378E5-FA52-4347-BFC1-B0A2BB843CC5}" srcOrd="0" destOrd="0" presId="urn:microsoft.com/office/officeart/2005/8/layout/cycle3"/>
    <dgm:cxn modelId="{72F9C6FF-22EA-47FE-8D5B-43AD0E8BC1F0}" srcId="{639272C7-D2BC-40E9-BDC4-04910F850CAF}" destId="{74493D6B-09C5-4704-A3DC-947A3B53CEDF}" srcOrd="1" destOrd="0" parTransId="{1FC7156D-D49A-4C7C-A0C2-1F878E1441CA}" sibTransId="{DC392417-94AE-4A5E-A8D3-9CD26D20BC70}"/>
    <dgm:cxn modelId="{AFE9FC4B-AED0-40FF-A5D0-1054DE95D901}" type="presParOf" srcId="{4B35AF7D-4F08-4CEA-AFC9-D1739EAAD44B}" destId="{781B98C5-3CBD-4817-A8CB-1A248F5DDCA8}" srcOrd="0" destOrd="0" presId="urn:microsoft.com/office/officeart/2005/8/layout/cycle3"/>
    <dgm:cxn modelId="{71A792AB-FE01-4043-AB3F-9D4D3360EA8C}" type="presParOf" srcId="{781B98C5-3CBD-4817-A8CB-1A248F5DDCA8}" destId="{EF3F71E5-EF69-4635-8AFD-B2675F923788}" srcOrd="0" destOrd="0" presId="urn:microsoft.com/office/officeart/2005/8/layout/cycle3"/>
    <dgm:cxn modelId="{725559F6-1CBA-48EE-94FC-B2E567A1D502}" type="presParOf" srcId="{781B98C5-3CBD-4817-A8CB-1A248F5DDCA8}" destId="{B27378E5-FA52-4347-BFC1-B0A2BB843CC5}" srcOrd="1" destOrd="0" presId="urn:microsoft.com/office/officeart/2005/8/layout/cycle3"/>
    <dgm:cxn modelId="{0808C63A-4E1F-4E9B-9472-825BD8FC2F5E}" type="presParOf" srcId="{781B98C5-3CBD-4817-A8CB-1A248F5DDCA8}" destId="{E37FF648-F033-4003-89AB-3F57D2EE1847}" srcOrd="2" destOrd="0" presId="urn:microsoft.com/office/officeart/2005/8/layout/cycle3"/>
    <dgm:cxn modelId="{D97405A1-3302-4138-9510-EF1D279BDD15}" type="presParOf" srcId="{781B98C5-3CBD-4817-A8CB-1A248F5DDCA8}" destId="{87975B9C-4FBF-49A6-B4AC-A7DC7B23F274}"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378E5-FA52-4347-BFC1-B0A2BB843CC5}">
      <dsp:nvSpPr>
        <dsp:cNvPr id="0" name=""/>
        <dsp:cNvSpPr/>
      </dsp:nvSpPr>
      <dsp:spPr>
        <a:xfrm>
          <a:off x="1792111" y="-251480"/>
          <a:ext cx="4302477" cy="4302477"/>
        </a:xfrm>
        <a:prstGeom prst="circularArrow">
          <a:avLst>
            <a:gd name="adj1" fmla="val 5689"/>
            <a:gd name="adj2" fmla="val 340510"/>
            <a:gd name="adj3" fmla="val 12385253"/>
            <a:gd name="adj4" fmla="val 18295915"/>
            <a:gd name="adj5" fmla="val 5908"/>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F3F71E5-EF69-4635-8AFD-B2675F923788}">
      <dsp:nvSpPr>
        <dsp:cNvPr id="0" name=""/>
        <dsp:cNvSpPr/>
      </dsp:nvSpPr>
      <dsp:spPr>
        <a:xfrm>
          <a:off x="2418382" y="993"/>
          <a:ext cx="3049934" cy="1524967"/>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 xmlns:m="http://schemas.openxmlformats.org/officeDocument/2006/math">
              <m:r>
                <a:rPr lang="zh-TW" altLang="en-US" sz="2800" i="1" kern="1200" smtClean="0">
                  <a:latin typeface="Cambria Math" panose="02040503050406030204" pitchFamily="18" charset="0"/>
                </a:rPr>
                <m:t>𝜋</m:t>
              </m:r>
            </m:oMath>
          </a14:m>
          <a:r>
            <a:rPr lang="zh-TW" altLang="en-US" sz="2800" kern="1200" dirty="0"/>
            <a:t> </a:t>
          </a:r>
          <a:r>
            <a:rPr lang="en-US" altLang="zh-TW" sz="2800" kern="1200" dirty="0"/>
            <a:t>interacts with the environment</a:t>
          </a:r>
          <a:endParaRPr lang="zh-TW" altLang="en-US" sz="2800" kern="1200" dirty="0"/>
        </a:p>
      </dsp:txBody>
      <dsp:txXfrm>
        <a:off x="2492825" y="75436"/>
        <a:ext cx="2901048" cy="1376081"/>
      </dsp:txXfrm>
    </dsp:sp>
    <dsp:sp modelId="{E37FF648-F033-4003-89AB-3F57D2EE1847}">
      <dsp:nvSpPr>
        <dsp:cNvPr id="0" name=""/>
        <dsp:cNvSpPr/>
      </dsp:nvSpPr>
      <dsp:spPr>
        <a:xfrm>
          <a:off x="4049041" y="2825377"/>
          <a:ext cx="3049934" cy="1524967"/>
        </a:xfrm>
        <a:prstGeom prst="round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Learning </a:t>
          </a:r>
          <a14:m xmlns:a14="http://schemas.microsoft.com/office/drawing/2010/main">
            <m:oMath xmlns:m="http://schemas.openxmlformats.org/officeDocument/2006/math">
              <m:sSup>
                <m:sSupPr>
                  <m:ctrlPr>
                    <a:rPr lang="en-US" altLang="zh-TW" sz="2800" i="1" kern="1200" smtClean="0">
                      <a:latin typeface="Cambria Math" panose="02040503050406030204" pitchFamily="18" charset="0"/>
                    </a:rPr>
                  </m:ctrlPr>
                </m:sSupPr>
                <m:e>
                  <m:r>
                    <a:rPr lang="en-US" altLang="zh-TW" sz="2800" i="1" kern="1200">
                      <a:latin typeface="Cambria Math" panose="02040503050406030204" pitchFamily="18" charset="0"/>
                    </a:rPr>
                    <m:t>𝑉</m:t>
                  </m:r>
                </m:e>
                <m:sup>
                  <m:r>
                    <a:rPr lang="zh-TW" altLang="en-US" sz="2800" i="1" kern="1200">
                      <a:latin typeface="Cambria Math" panose="02040503050406030204" pitchFamily="18" charset="0"/>
                    </a:rPr>
                    <m:t>𝜋</m:t>
                  </m:r>
                </m:sup>
              </m:sSup>
              <m:d>
                <m:dPr>
                  <m:ctrlPr>
                    <a:rPr lang="en-US" altLang="zh-TW" sz="2800" i="1" kern="1200">
                      <a:latin typeface="Cambria Math" panose="02040503050406030204" pitchFamily="18" charset="0"/>
                    </a:rPr>
                  </m:ctrlPr>
                </m:dPr>
                <m:e>
                  <m:r>
                    <a:rPr lang="en-US" altLang="zh-TW" sz="2800" b="0" i="1" kern="1200" smtClean="0">
                      <a:latin typeface="Cambria Math" panose="02040503050406030204" pitchFamily="18" charset="0"/>
                    </a:rPr>
                    <m:t>𝑠</m:t>
                  </m:r>
                </m:e>
              </m:d>
            </m:oMath>
          </a14:m>
          <a:endParaRPr lang="zh-TW" altLang="en-US" sz="2800" kern="1200" dirty="0"/>
        </a:p>
      </dsp:txBody>
      <dsp:txXfrm>
        <a:off x="4123484" y="2899820"/>
        <a:ext cx="2901048" cy="1376081"/>
      </dsp:txXfrm>
    </dsp:sp>
    <dsp:sp modelId="{87975B9C-4FBF-49A6-B4AC-A7DC7B23F274}">
      <dsp:nvSpPr>
        <dsp:cNvPr id="0" name=""/>
        <dsp:cNvSpPr/>
      </dsp:nvSpPr>
      <dsp:spPr>
        <a:xfrm>
          <a:off x="787724" y="2825377"/>
          <a:ext cx="3049934" cy="1524967"/>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Update actor</a:t>
          </a:r>
          <a:r>
            <a:rPr lang="zh-TW" altLang="en-US" sz="2800" kern="1200" dirty="0"/>
            <a:t> </a:t>
          </a:r>
          <a:r>
            <a:rPr lang="en-US" altLang="zh-TW" sz="2800" kern="1200" dirty="0"/>
            <a:t>from </a:t>
          </a:r>
          <a14:m xmlns:a14="http://schemas.microsoft.com/office/drawing/2010/main">
            <m:oMath xmlns:m="http://schemas.openxmlformats.org/officeDocument/2006/math">
              <m:r>
                <a:rPr lang="zh-TW" altLang="en-US" sz="2800" i="1" kern="1200" smtClean="0">
                  <a:latin typeface="Cambria Math" panose="02040503050406030204" pitchFamily="18" charset="0"/>
                </a:rPr>
                <m:t>𝜋</m:t>
              </m:r>
              <m:r>
                <a:rPr lang="zh-TW" altLang="en-US" sz="2800" i="1" kern="1200" dirty="0" smtClean="0">
                  <a:latin typeface="Cambria Math" panose="02040503050406030204" pitchFamily="18" charset="0"/>
                </a:rPr>
                <m:t>→</m:t>
              </m:r>
              <m:r>
                <a:rPr lang="zh-TW" altLang="en-US" sz="2800" i="1" kern="1200" smtClean="0">
                  <a:latin typeface="Cambria Math" panose="02040503050406030204" pitchFamily="18" charset="0"/>
                </a:rPr>
                <m:t>𝜋</m:t>
              </m:r>
              <m:r>
                <a:rPr lang="en-US" altLang="zh-TW" sz="2800" i="1" kern="1200" smtClean="0">
                  <a:latin typeface="Cambria Math" panose="02040503050406030204" pitchFamily="18" charset="0"/>
                </a:rPr>
                <m:t>’</m:t>
              </m:r>
            </m:oMath>
          </a14:m>
          <a:r>
            <a:rPr lang="zh-TW" altLang="en-US" sz="2800" kern="1200" dirty="0"/>
            <a:t> </a:t>
          </a:r>
          <a:r>
            <a:rPr lang="en-US" altLang="zh-TW" sz="2800" kern="1200" dirty="0"/>
            <a:t>based on </a:t>
          </a:r>
          <a14:m xmlns:a14="http://schemas.microsoft.com/office/drawing/2010/main">
            <m:oMath xmlns:m="http://schemas.openxmlformats.org/officeDocument/2006/math">
              <m:sSup>
                <m:sSupPr>
                  <m:ctrlPr>
                    <a:rPr lang="en-US" altLang="zh-TW" sz="2800" i="1" kern="1200" smtClean="0">
                      <a:latin typeface="Cambria Math" panose="02040503050406030204" pitchFamily="18" charset="0"/>
                    </a:rPr>
                  </m:ctrlPr>
                </m:sSupPr>
                <m:e>
                  <m:r>
                    <a:rPr lang="en-US" altLang="zh-TW" sz="2800" i="1" kern="1200">
                      <a:latin typeface="Cambria Math" panose="02040503050406030204" pitchFamily="18" charset="0"/>
                    </a:rPr>
                    <m:t>𝑉</m:t>
                  </m:r>
                </m:e>
                <m:sup>
                  <m:r>
                    <a:rPr lang="zh-TW" altLang="en-US" sz="2800" i="1" kern="1200">
                      <a:latin typeface="Cambria Math" panose="02040503050406030204" pitchFamily="18" charset="0"/>
                    </a:rPr>
                    <m:t>𝜋</m:t>
                  </m:r>
                </m:sup>
              </m:sSup>
              <m:d>
                <m:dPr>
                  <m:ctrlPr>
                    <a:rPr lang="en-US" altLang="zh-TW" sz="2800" i="1" kern="1200">
                      <a:latin typeface="Cambria Math" panose="02040503050406030204" pitchFamily="18" charset="0"/>
                    </a:rPr>
                  </m:ctrlPr>
                </m:dPr>
                <m:e>
                  <m:r>
                    <a:rPr lang="en-US" altLang="zh-TW" sz="2800" b="0" i="1" kern="1200" smtClean="0">
                      <a:latin typeface="Cambria Math" panose="02040503050406030204" pitchFamily="18" charset="0"/>
                    </a:rPr>
                    <m:t>𝑠</m:t>
                  </m:r>
                </m:e>
              </m:d>
            </m:oMath>
          </a14:m>
          <a:endParaRPr lang="zh-TW" altLang="en-US" sz="2800" kern="1200" dirty="0"/>
        </a:p>
      </dsp:txBody>
      <dsp:txXfrm>
        <a:off x="862167" y="2899820"/>
        <a:ext cx="2901048" cy="1376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378E5-FA52-4347-BFC1-B0A2BB843CC5}">
      <dsp:nvSpPr>
        <dsp:cNvPr id="0" name=""/>
        <dsp:cNvSpPr/>
      </dsp:nvSpPr>
      <dsp:spPr>
        <a:xfrm>
          <a:off x="1792111" y="-251480"/>
          <a:ext cx="4302477" cy="4302477"/>
        </a:xfrm>
        <a:prstGeom prst="circularArrow">
          <a:avLst>
            <a:gd name="adj1" fmla="val 5689"/>
            <a:gd name="adj2" fmla="val 340510"/>
            <a:gd name="adj3" fmla="val 12385253"/>
            <a:gd name="adj4" fmla="val 18295915"/>
            <a:gd name="adj5" fmla="val 5908"/>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F3F71E5-EF69-4635-8AFD-B2675F923788}">
      <dsp:nvSpPr>
        <dsp:cNvPr id="0" name=""/>
        <dsp:cNvSpPr/>
      </dsp:nvSpPr>
      <dsp:spPr>
        <a:xfrm>
          <a:off x="2418382" y="993"/>
          <a:ext cx="3049934" cy="1524967"/>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 xmlns:m="http://schemas.openxmlformats.org/officeDocument/2006/math">
              <m:r>
                <a:rPr lang="zh-TW" altLang="en-US" sz="2800" i="1" kern="1200" smtClean="0">
                  <a:latin typeface="Cambria Math" panose="02040503050406030204" pitchFamily="18" charset="0"/>
                </a:rPr>
                <m:t>𝜋</m:t>
              </m:r>
            </m:oMath>
          </a14:m>
          <a:r>
            <a:rPr lang="zh-TW" altLang="en-US" sz="2800" kern="1200" dirty="0"/>
            <a:t> </a:t>
          </a:r>
          <a:r>
            <a:rPr lang="en-US" altLang="zh-TW" sz="2800" kern="1200" dirty="0"/>
            <a:t>interacts with the environment</a:t>
          </a:r>
          <a:endParaRPr lang="zh-TW" altLang="en-US" sz="2800" kern="1200" dirty="0"/>
        </a:p>
      </dsp:txBody>
      <dsp:txXfrm>
        <a:off x="2492825" y="75436"/>
        <a:ext cx="2901048" cy="1376081"/>
      </dsp:txXfrm>
    </dsp:sp>
    <dsp:sp modelId="{E37FF648-F033-4003-89AB-3F57D2EE1847}">
      <dsp:nvSpPr>
        <dsp:cNvPr id="0" name=""/>
        <dsp:cNvSpPr/>
      </dsp:nvSpPr>
      <dsp:spPr>
        <a:xfrm>
          <a:off x="4049041" y="2825377"/>
          <a:ext cx="3049934" cy="1524967"/>
        </a:xfrm>
        <a:prstGeom prst="round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Learning </a:t>
          </a:r>
          <a14:m xmlns:a14="http://schemas.microsoft.com/office/drawing/2010/main">
            <m:oMath xmlns:m="http://schemas.openxmlformats.org/officeDocument/2006/math">
              <m:sSup>
                <m:sSupPr>
                  <m:ctrlPr>
                    <a:rPr lang="en-US" altLang="zh-TW" sz="2800" i="1" kern="1200" smtClean="0">
                      <a:latin typeface="Cambria Math" panose="02040503050406030204" pitchFamily="18" charset="0"/>
                    </a:rPr>
                  </m:ctrlPr>
                </m:sSupPr>
                <m:e>
                  <m:r>
                    <a:rPr lang="en-US" altLang="zh-TW" sz="2800" b="0" i="1" kern="1200" smtClean="0">
                      <a:latin typeface="Cambria Math" panose="02040503050406030204" pitchFamily="18" charset="0"/>
                    </a:rPr>
                    <m:t>𝑄</m:t>
                  </m:r>
                </m:e>
                <m:sup>
                  <m:r>
                    <a:rPr lang="zh-TW" altLang="en-US" sz="2800" i="1" kern="1200">
                      <a:latin typeface="Cambria Math" panose="02040503050406030204" pitchFamily="18" charset="0"/>
                    </a:rPr>
                    <m:t>𝜋</m:t>
                  </m:r>
                </m:sup>
              </m:sSup>
              <m:d>
                <m:dPr>
                  <m:ctrlPr>
                    <a:rPr lang="en-US" altLang="zh-TW" sz="2800" i="1" kern="1200">
                      <a:latin typeface="Cambria Math" panose="02040503050406030204" pitchFamily="18" charset="0"/>
                    </a:rPr>
                  </m:ctrlPr>
                </m:dPr>
                <m:e>
                  <m:r>
                    <a:rPr lang="en-US" altLang="zh-TW" sz="2800" b="0" i="1" kern="1200" smtClean="0">
                      <a:latin typeface="Cambria Math" panose="02040503050406030204" pitchFamily="18" charset="0"/>
                    </a:rPr>
                    <m:t>𝑠</m:t>
                  </m:r>
                  <m:r>
                    <a:rPr lang="en-US" altLang="zh-TW" sz="2800" b="0" i="1" kern="1200" smtClean="0">
                      <a:latin typeface="Cambria Math" panose="02040503050406030204" pitchFamily="18" charset="0"/>
                    </a:rPr>
                    <m:t>,</m:t>
                  </m:r>
                  <m:r>
                    <a:rPr lang="en-US" altLang="zh-TW" sz="2800" b="0" i="1" kern="1200" smtClean="0">
                      <a:latin typeface="Cambria Math" panose="02040503050406030204" pitchFamily="18" charset="0"/>
                    </a:rPr>
                    <m:t>𝑎</m:t>
                  </m:r>
                </m:e>
              </m:d>
            </m:oMath>
          </a14:m>
          <a:endParaRPr lang="zh-TW" altLang="en-US" sz="2800" kern="1200" dirty="0"/>
        </a:p>
      </dsp:txBody>
      <dsp:txXfrm>
        <a:off x="4123484" y="2899820"/>
        <a:ext cx="2901048" cy="1376081"/>
      </dsp:txXfrm>
    </dsp:sp>
    <dsp:sp modelId="{87975B9C-4FBF-49A6-B4AC-A7DC7B23F274}">
      <dsp:nvSpPr>
        <dsp:cNvPr id="0" name=""/>
        <dsp:cNvSpPr/>
      </dsp:nvSpPr>
      <dsp:spPr>
        <a:xfrm>
          <a:off x="787724" y="2825377"/>
          <a:ext cx="3049934" cy="1524967"/>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Find a new actor </a:t>
          </a:r>
          <a14:m xmlns:a14="http://schemas.microsoft.com/office/drawing/2010/main">
            <m:oMath xmlns:m="http://schemas.openxmlformats.org/officeDocument/2006/math">
              <m:sSup>
                <m:sSupPr>
                  <m:ctrlPr>
                    <a:rPr lang="en-US" altLang="zh-TW" sz="2800" i="1" kern="1200" smtClean="0">
                      <a:latin typeface="Cambria Math" panose="02040503050406030204" pitchFamily="18" charset="0"/>
                    </a:rPr>
                  </m:ctrlPr>
                </m:sSupPr>
                <m:e>
                  <m:r>
                    <a:rPr lang="zh-TW" altLang="en-US" sz="2800" i="1" kern="1200" smtClean="0">
                      <a:latin typeface="Cambria Math" panose="02040503050406030204" pitchFamily="18" charset="0"/>
                    </a:rPr>
                    <m:t>𝜋</m:t>
                  </m:r>
                </m:e>
                <m:sup>
                  <m:r>
                    <a:rPr lang="en-US" altLang="zh-TW" sz="2800" b="0" i="1" kern="1200" smtClean="0">
                      <a:latin typeface="Cambria Math" panose="02040503050406030204" pitchFamily="18" charset="0"/>
                    </a:rPr>
                    <m:t>′</m:t>
                  </m:r>
                </m:sup>
              </m:sSup>
            </m:oMath>
          </a14:m>
          <a:r>
            <a:rPr lang="zh-TW" altLang="en-US" sz="2800" kern="1200" dirty="0"/>
            <a:t> </a:t>
          </a:r>
          <a:r>
            <a:rPr lang="en-US" altLang="zh-TW" sz="2800" kern="1200" dirty="0"/>
            <a:t>“better” than </a:t>
          </a:r>
          <a14:m xmlns:a14="http://schemas.microsoft.com/office/drawing/2010/main">
            <m:oMath xmlns:m="http://schemas.openxmlformats.org/officeDocument/2006/math">
              <m:r>
                <a:rPr lang="zh-TW" altLang="en-US" sz="2800" i="1" kern="1200" smtClean="0">
                  <a:latin typeface="Cambria Math" panose="02040503050406030204" pitchFamily="18" charset="0"/>
                </a:rPr>
                <m:t>𝜋</m:t>
              </m:r>
            </m:oMath>
          </a14:m>
          <a:endParaRPr lang="zh-TW" altLang="en-US" sz="2800" kern="1200" dirty="0"/>
        </a:p>
      </dsp:txBody>
      <dsp:txXfrm>
        <a:off x="862167" y="2899820"/>
        <a:ext cx="2901048" cy="13760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378E5-FA52-4347-BFC1-B0A2BB843CC5}">
      <dsp:nvSpPr>
        <dsp:cNvPr id="0" name=""/>
        <dsp:cNvSpPr/>
      </dsp:nvSpPr>
      <dsp:spPr>
        <a:xfrm>
          <a:off x="1792111" y="-251480"/>
          <a:ext cx="4302477" cy="4302477"/>
        </a:xfrm>
        <a:prstGeom prst="circularArrow">
          <a:avLst>
            <a:gd name="adj1" fmla="val 5689"/>
            <a:gd name="adj2" fmla="val 340510"/>
            <a:gd name="adj3" fmla="val 12385253"/>
            <a:gd name="adj4" fmla="val 18295915"/>
            <a:gd name="adj5" fmla="val 5908"/>
          </a:avLst>
        </a:prstGeom>
        <a:gradFill rotWithShape="0">
          <a:gsLst>
            <a:gs pos="0">
              <a:schemeClr val="accent4">
                <a:tint val="40000"/>
                <a:hueOff val="0"/>
                <a:satOff val="0"/>
                <a:lumOff val="0"/>
                <a:alphaOff val="0"/>
                <a:satMod val="103000"/>
                <a:lumMod val="102000"/>
                <a:tint val="94000"/>
              </a:schemeClr>
            </a:gs>
            <a:gs pos="50000">
              <a:schemeClr val="accent4">
                <a:tint val="40000"/>
                <a:hueOff val="0"/>
                <a:satOff val="0"/>
                <a:lumOff val="0"/>
                <a:alphaOff val="0"/>
                <a:satMod val="110000"/>
                <a:lumMod val="100000"/>
                <a:shade val="100000"/>
              </a:schemeClr>
            </a:gs>
            <a:gs pos="100000">
              <a:schemeClr val="accent4">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F3F71E5-EF69-4635-8AFD-B2675F923788}">
      <dsp:nvSpPr>
        <dsp:cNvPr id="0" name=""/>
        <dsp:cNvSpPr/>
      </dsp:nvSpPr>
      <dsp:spPr>
        <a:xfrm>
          <a:off x="2418382" y="993"/>
          <a:ext cx="3049934" cy="1524967"/>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14:m xmlns:a14="http://schemas.microsoft.com/office/drawing/2010/main">
            <m:oMath xmlns:m="http://schemas.openxmlformats.org/officeDocument/2006/math">
              <m:r>
                <a:rPr lang="zh-TW" altLang="en-US" sz="2800" i="1" kern="1200" smtClean="0">
                  <a:latin typeface="Cambria Math" panose="02040503050406030204" pitchFamily="18" charset="0"/>
                </a:rPr>
                <m:t>𝜋</m:t>
              </m:r>
            </m:oMath>
          </a14:m>
          <a:r>
            <a:rPr lang="zh-TW" altLang="en-US" sz="2800" kern="1200" dirty="0"/>
            <a:t> </a:t>
          </a:r>
          <a:r>
            <a:rPr lang="en-US" altLang="zh-TW" sz="2800" kern="1200" dirty="0"/>
            <a:t>interacts with the environment</a:t>
          </a:r>
          <a:endParaRPr lang="zh-TW" altLang="en-US" sz="2800" kern="1200" dirty="0"/>
        </a:p>
      </dsp:txBody>
      <dsp:txXfrm>
        <a:off x="2492825" y="75436"/>
        <a:ext cx="2901048" cy="1376081"/>
      </dsp:txXfrm>
    </dsp:sp>
    <dsp:sp modelId="{E37FF648-F033-4003-89AB-3F57D2EE1847}">
      <dsp:nvSpPr>
        <dsp:cNvPr id="0" name=""/>
        <dsp:cNvSpPr/>
      </dsp:nvSpPr>
      <dsp:spPr>
        <a:xfrm>
          <a:off x="4049041" y="2825377"/>
          <a:ext cx="3049934" cy="1524967"/>
        </a:xfrm>
        <a:prstGeom prst="round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Learning </a:t>
          </a:r>
          <a14:m xmlns:a14="http://schemas.microsoft.com/office/drawing/2010/main">
            <m:oMath xmlns:m="http://schemas.openxmlformats.org/officeDocument/2006/math">
              <m:sSup>
                <m:sSupPr>
                  <m:ctrlPr>
                    <a:rPr lang="en-US" altLang="zh-TW" sz="2800" i="1" kern="1200" smtClean="0">
                      <a:latin typeface="Cambria Math" panose="02040503050406030204" pitchFamily="18" charset="0"/>
                    </a:rPr>
                  </m:ctrlPr>
                </m:sSupPr>
                <m:e>
                  <m:r>
                    <a:rPr lang="en-US" altLang="zh-TW" sz="2800" b="0" i="1" kern="1200" smtClean="0">
                      <a:latin typeface="Cambria Math" panose="02040503050406030204" pitchFamily="18" charset="0"/>
                    </a:rPr>
                    <m:t>𝑄</m:t>
                  </m:r>
                </m:e>
                <m:sup>
                  <m:r>
                    <a:rPr lang="zh-TW" altLang="en-US" sz="2800" i="1" kern="1200">
                      <a:latin typeface="Cambria Math" panose="02040503050406030204" pitchFamily="18" charset="0"/>
                    </a:rPr>
                    <m:t>𝜋</m:t>
                  </m:r>
                </m:sup>
              </m:sSup>
              <m:d>
                <m:dPr>
                  <m:ctrlPr>
                    <a:rPr lang="en-US" altLang="zh-TW" sz="2800" i="1" kern="1200">
                      <a:latin typeface="Cambria Math" panose="02040503050406030204" pitchFamily="18" charset="0"/>
                    </a:rPr>
                  </m:ctrlPr>
                </m:dPr>
                <m:e>
                  <m:r>
                    <a:rPr lang="en-US" altLang="zh-TW" sz="2800" b="0" i="1" kern="1200" smtClean="0">
                      <a:latin typeface="Cambria Math" panose="02040503050406030204" pitchFamily="18" charset="0"/>
                    </a:rPr>
                    <m:t>𝑠</m:t>
                  </m:r>
                  <m:r>
                    <a:rPr lang="en-US" altLang="zh-TW" sz="2800" b="0" i="1" kern="1200" smtClean="0">
                      <a:latin typeface="Cambria Math" panose="02040503050406030204" pitchFamily="18" charset="0"/>
                    </a:rPr>
                    <m:t>,</m:t>
                  </m:r>
                  <m:r>
                    <a:rPr lang="en-US" altLang="zh-TW" sz="2800" b="0" i="1" kern="1200" smtClean="0">
                      <a:latin typeface="Cambria Math" panose="02040503050406030204" pitchFamily="18" charset="0"/>
                    </a:rPr>
                    <m:t>𝑎</m:t>
                  </m:r>
                </m:e>
              </m:d>
            </m:oMath>
          </a14:m>
          <a:endParaRPr lang="zh-TW" altLang="en-US" sz="2800" kern="1200" dirty="0"/>
        </a:p>
      </dsp:txBody>
      <dsp:txXfrm>
        <a:off x="4123484" y="2899820"/>
        <a:ext cx="2901048" cy="1376081"/>
      </dsp:txXfrm>
    </dsp:sp>
    <dsp:sp modelId="{87975B9C-4FBF-49A6-B4AC-A7DC7B23F274}">
      <dsp:nvSpPr>
        <dsp:cNvPr id="0" name=""/>
        <dsp:cNvSpPr/>
      </dsp:nvSpPr>
      <dsp:spPr>
        <a:xfrm>
          <a:off x="787724" y="2825377"/>
          <a:ext cx="3049934" cy="1524967"/>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Find a new actor </a:t>
          </a:r>
          <a14:m xmlns:a14="http://schemas.microsoft.com/office/drawing/2010/main">
            <m:oMath xmlns:m="http://schemas.openxmlformats.org/officeDocument/2006/math">
              <m:sSup>
                <m:sSupPr>
                  <m:ctrlPr>
                    <a:rPr lang="en-US" altLang="zh-TW" sz="2800" i="1" kern="1200" smtClean="0">
                      <a:latin typeface="Cambria Math" panose="02040503050406030204" pitchFamily="18" charset="0"/>
                    </a:rPr>
                  </m:ctrlPr>
                </m:sSupPr>
                <m:e>
                  <m:r>
                    <a:rPr lang="zh-TW" altLang="en-US" sz="2800" i="1" kern="1200" smtClean="0">
                      <a:latin typeface="Cambria Math" panose="02040503050406030204" pitchFamily="18" charset="0"/>
                    </a:rPr>
                    <m:t>𝜋</m:t>
                  </m:r>
                </m:e>
                <m:sup>
                  <m:r>
                    <a:rPr lang="en-US" altLang="zh-TW" sz="2800" b="0" i="1" kern="1200" smtClean="0">
                      <a:latin typeface="Cambria Math" panose="02040503050406030204" pitchFamily="18" charset="0"/>
                    </a:rPr>
                    <m:t>′</m:t>
                  </m:r>
                </m:sup>
              </m:sSup>
            </m:oMath>
          </a14:m>
          <a:r>
            <a:rPr lang="zh-TW" altLang="en-US" sz="2800" kern="1200" dirty="0"/>
            <a:t> </a:t>
          </a:r>
          <a:r>
            <a:rPr lang="en-US" altLang="zh-TW" sz="2800" kern="1200" dirty="0"/>
            <a:t>“better” than </a:t>
          </a:r>
          <a14:m xmlns:a14="http://schemas.microsoft.com/office/drawing/2010/main">
            <m:oMath xmlns:m="http://schemas.openxmlformats.org/officeDocument/2006/math">
              <m:r>
                <a:rPr lang="zh-TW" altLang="en-US" sz="2800" i="1" kern="1200" smtClean="0">
                  <a:latin typeface="Cambria Math" panose="02040503050406030204" pitchFamily="18" charset="0"/>
                </a:rPr>
                <m:t>𝜋</m:t>
              </m:r>
            </m:oMath>
          </a14:m>
          <a:endParaRPr lang="zh-TW" altLang="en-US" sz="2800" kern="1200" dirty="0"/>
        </a:p>
      </dsp:txBody>
      <dsp:txXfrm>
        <a:off x="862167" y="2899820"/>
        <a:ext cx="2901048" cy="137608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F47BD-D5B5-401F-AC91-0F327B96BE6A}" type="datetimeFigureOut">
              <a:rPr lang="zh-TW" altLang="en-US" smtClean="0"/>
              <a:t>2017/6/1</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D5AB-7609-4D47-9461-82249A8F29D7}" type="slidenum">
              <a:rPr lang="zh-TW" altLang="en-US" smtClean="0"/>
              <a:t>‹#›</a:t>
            </a:fld>
            <a:endParaRPr lang="zh-TW" altLang="en-US"/>
          </a:p>
        </p:txBody>
      </p:sp>
    </p:spTree>
    <p:extLst>
      <p:ext uri="{BB962C8B-B14F-4D97-AF65-F5344CB8AC3E}">
        <p14:creationId xmlns:p14="http://schemas.microsoft.com/office/powerpoint/2010/main" val="416463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orvanzhou.github.io/tutorials/machine-learning/reinforcement-learning/4-5-double_DQN/"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orvanzhou.github.io/tutorials/machine-learning/reinforcement-learning/4-7-dueling-DQN/" TargetMode="External"/><Relationship Id="rId4" Type="http://schemas.openxmlformats.org/officeDocument/2006/relationships/hyperlink" Target="https://morvanzhou.github.io/tutorials/machine-learning/reinforcement-learning/4-6-prioritized-repla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SVG</a:t>
            </a:r>
            <a:r>
              <a:rPr lang="zh-TW" altLang="en-US" dirty="0"/>
              <a:t> </a:t>
            </a:r>
            <a:endParaRPr lang="en-US" altLang="zh-TW" dirty="0"/>
          </a:p>
          <a:p>
            <a:endParaRPr lang="en-US" altLang="zh-TW" dirty="0"/>
          </a:p>
          <a:p>
            <a:r>
              <a:rPr lang="en-US" altLang="zh-TW" dirty="0"/>
              <a:t>DPG </a:t>
            </a:r>
          </a:p>
          <a:p>
            <a:r>
              <a:rPr lang="en-US" altLang="zh-TW" dirty="0"/>
              <a:t>DDPG</a:t>
            </a:r>
            <a:r>
              <a:rPr lang="zh-TW" altLang="en-US" dirty="0"/>
              <a:t> </a:t>
            </a:r>
            <a:endParaRPr lang="en-US" altLang="zh-TW" dirty="0"/>
          </a:p>
          <a:p>
            <a:endParaRPr lang="en-US" altLang="zh-TW" dirty="0"/>
          </a:p>
          <a:p>
            <a:r>
              <a:rPr lang="en-US" altLang="zh-TW" dirty="0"/>
              <a:t>Similar to GAN</a:t>
            </a:r>
            <a:r>
              <a:rPr lang="zh-TW" altLang="en-US" dirty="0"/>
              <a:t> </a:t>
            </a:r>
            <a:endParaRPr lang="en-US" altLang="zh-TW" dirty="0"/>
          </a:p>
          <a:p>
            <a:endParaRPr lang="en-US" altLang="zh-TW" dirty="0"/>
          </a:p>
          <a:p>
            <a:endParaRPr lang="en-US" altLang="zh-TW" dirty="0"/>
          </a:p>
          <a:p>
            <a:endParaRPr lang="en-US" altLang="zh-TW" dirty="0"/>
          </a:p>
          <a:p>
            <a:r>
              <a:rPr lang="en-US" altLang="zh-TW" dirty="0"/>
              <a:t>DQN</a:t>
            </a:r>
          </a:p>
          <a:p>
            <a:r>
              <a:rPr lang="en-US" altLang="zh-TW" sz="1200" b="0" i="0" u="none" strike="noStrike" kern="1200" dirty="0">
                <a:solidFill>
                  <a:schemeClr val="tx1"/>
                </a:solidFill>
                <a:effectLst/>
                <a:latin typeface="+mn-lt"/>
                <a:ea typeface="+mn-ea"/>
                <a:cs typeface="+mn-cs"/>
                <a:hlinkClick r:id="rId3"/>
              </a:rPr>
              <a:t>4.5 Double DQN (</a:t>
            </a:r>
            <a:r>
              <a:rPr lang="en-US" altLang="zh-TW" sz="1200" b="0" i="0" u="none" strike="noStrike" kern="1200" dirty="0" err="1">
                <a:solidFill>
                  <a:schemeClr val="tx1"/>
                </a:solidFill>
                <a:effectLst/>
                <a:latin typeface="+mn-lt"/>
                <a:ea typeface="+mn-ea"/>
                <a:cs typeface="+mn-cs"/>
                <a:hlinkClick r:id="rId3"/>
              </a:rPr>
              <a:t>Tensorflow</a:t>
            </a:r>
            <a:r>
              <a:rPr lang="en-US" altLang="zh-TW" sz="1200" b="0" i="0" u="none" strike="noStrike" kern="1200" dirty="0">
                <a:solidFill>
                  <a:schemeClr val="tx1"/>
                </a:solidFill>
                <a:effectLst/>
                <a:latin typeface="+mn-lt"/>
                <a:ea typeface="+mn-ea"/>
                <a:cs typeface="+mn-cs"/>
                <a:hlinkClick r:id="rId3"/>
              </a:rPr>
              <a:t>)</a:t>
            </a:r>
            <a:endParaRPr lang="en-US" altLang="zh-TW" sz="1200" b="0" i="0" kern="1200" dirty="0">
              <a:solidFill>
                <a:schemeClr val="tx1"/>
              </a:solidFill>
              <a:effectLst/>
              <a:latin typeface="+mn-lt"/>
              <a:ea typeface="+mn-ea"/>
              <a:cs typeface="+mn-cs"/>
            </a:endParaRPr>
          </a:p>
          <a:p>
            <a:r>
              <a:rPr lang="en-US" altLang="zh-TW" sz="1200" b="0" i="0" u="none" strike="noStrike" kern="1200" dirty="0">
                <a:solidFill>
                  <a:schemeClr val="tx1"/>
                </a:solidFill>
                <a:effectLst/>
                <a:latin typeface="+mn-lt"/>
                <a:ea typeface="+mn-ea"/>
                <a:cs typeface="+mn-cs"/>
                <a:hlinkClick r:id="rId4"/>
              </a:rPr>
              <a:t>4.6 Prioritized Experience Replay (DQN) (</a:t>
            </a:r>
            <a:r>
              <a:rPr lang="en-US" altLang="zh-TW" sz="1200" b="0" i="0" u="none" strike="noStrike" kern="1200" dirty="0" err="1">
                <a:solidFill>
                  <a:schemeClr val="tx1"/>
                </a:solidFill>
                <a:effectLst/>
                <a:latin typeface="+mn-lt"/>
                <a:ea typeface="+mn-ea"/>
                <a:cs typeface="+mn-cs"/>
                <a:hlinkClick r:id="rId4"/>
              </a:rPr>
              <a:t>Tensorflow</a:t>
            </a:r>
            <a:r>
              <a:rPr lang="en-US" altLang="zh-TW" sz="1200" b="0" i="0" u="none" strike="noStrike" kern="1200" dirty="0">
                <a:solidFill>
                  <a:schemeClr val="tx1"/>
                </a:solidFill>
                <a:effectLst/>
                <a:latin typeface="+mn-lt"/>
                <a:ea typeface="+mn-ea"/>
                <a:cs typeface="+mn-cs"/>
                <a:hlinkClick r:id="rId4"/>
              </a:rPr>
              <a:t>)</a:t>
            </a:r>
            <a:r>
              <a:rPr lang="en-US" altLang="zh-TW" sz="1200" b="0" i="0" u="none" strike="noStrike" kern="1200" dirty="0">
                <a:solidFill>
                  <a:schemeClr val="tx1"/>
                </a:solidFill>
                <a:effectLst/>
                <a:latin typeface="+mn-lt"/>
                <a:ea typeface="+mn-ea"/>
                <a:cs typeface="+mn-cs"/>
              </a:rPr>
              <a:t> say this?</a:t>
            </a:r>
            <a:endParaRPr lang="en-US" altLang="zh-TW" sz="1200" b="0" i="0" kern="1200" dirty="0">
              <a:solidFill>
                <a:schemeClr val="tx1"/>
              </a:solidFill>
              <a:effectLst/>
              <a:latin typeface="+mn-lt"/>
              <a:ea typeface="+mn-ea"/>
              <a:cs typeface="+mn-cs"/>
            </a:endParaRPr>
          </a:p>
          <a:p>
            <a:r>
              <a:rPr lang="en-US" altLang="zh-TW" sz="1200" b="0" i="0" u="none" strike="noStrike" kern="1200" dirty="0">
                <a:solidFill>
                  <a:schemeClr val="tx1"/>
                </a:solidFill>
                <a:effectLst/>
                <a:latin typeface="+mn-lt"/>
                <a:ea typeface="+mn-ea"/>
                <a:cs typeface="+mn-cs"/>
                <a:hlinkClick r:id="rId5"/>
              </a:rPr>
              <a:t>4.7 Dueling DQN (</a:t>
            </a:r>
            <a:r>
              <a:rPr lang="en-US" altLang="zh-TW" sz="1200" b="0" i="0" u="none" strike="noStrike" kern="1200" dirty="0" err="1">
                <a:solidFill>
                  <a:schemeClr val="tx1"/>
                </a:solidFill>
                <a:effectLst/>
                <a:latin typeface="+mn-lt"/>
                <a:ea typeface="+mn-ea"/>
                <a:cs typeface="+mn-cs"/>
                <a:hlinkClick r:id="rId5"/>
              </a:rPr>
              <a:t>Tensorflow</a:t>
            </a:r>
            <a:r>
              <a:rPr lang="en-US" altLang="zh-TW" sz="1200" b="0" i="0" u="none" strike="noStrike" kern="1200" dirty="0">
                <a:solidFill>
                  <a:schemeClr val="tx1"/>
                </a:solidFill>
                <a:effectLst/>
                <a:latin typeface="+mn-lt"/>
                <a:ea typeface="+mn-ea"/>
                <a:cs typeface="+mn-cs"/>
                <a:hlinkClick r:id="rId5"/>
              </a:rPr>
              <a:t>)</a:t>
            </a:r>
            <a:endParaRPr lang="en-US" altLang="zh-TW" sz="1200" b="0" i="0"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1</a:t>
            </a:fld>
            <a:endParaRPr lang="zh-TW" altLang="en-US"/>
          </a:p>
        </p:txBody>
      </p:sp>
    </p:spTree>
    <p:extLst>
      <p:ext uri="{BB962C8B-B14F-4D97-AF65-F5344CB8AC3E}">
        <p14:creationId xmlns:p14="http://schemas.microsoft.com/office/powerpoint/2010/main" val="1556042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29</a:t>
            </a:fld>
            <a:endParaRPr lang="zh-TW" altLang="en-US"/>
          </a:p>
        </p:txBody>
      </p:sp>
    </p:spTree>
    <p:extLst>
      <p:ext uri="{BB962C8B-B14F-4D97-AF65-F5344CB8AC3E}">
        <p14:creationId xmlns:p14="http://schemas.microsoft.com/office/powerpoint/2010/main" val="126220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https://arxiv.org/pdf/1511.06581.pdf</a:t>
            </a: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For example: imagine sitting outside in a park watching the sunset. It is beautiful, and highly </a:t>
            </a:r>
            <a:r>
              <a:rPr lang="en-US" altLang="zh-TW" sz="1200" b="0" i="1" kern="1200" dirty="0">
                <a:solidFill>
                  <a:schemeClr val="tx1"/>
                </a:solidFill>
                <a:effectLst/>
                <a:latin typeface="+mn-lt"/>
                <a:ea typeface="+mn-ea"/>
                <a:cs typeface="+mn-cs"/>
              </a:rPr>
              <a:t>rewarding</a:t>
            </a:r>
            <a:r>
              <a:rPr lang="en-US" altLang="zh-TW" sz="1200" b="0" i="0" kern="1200" dirty="0">
                <a:solidFill>
                  <a:schemeClr val="tx1"/>
                </a:solidFill>
                <a:effectLst/>
                <a:latin typeface="+mn-lt"/>
                <a:ea typeface="+mn-ea"/>
                <a:cs typeface="+mn-cs"/>
              </a:rPr>
              <a:t> to be sitting there. No action needs to be taken, and it doesn’t really make sense to think of the value of sitting there as being conditioned on anything beyond the environmental state you are in. We can achieve more robust estimates of state value by decoupling it from the necessity of being attached to specific actions.</a:t>
            </a:r>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30</a:t>
            </a:fld>
            <a:endParaRPr lang="zh-TW" altLang="en-US"/>
          </a:p>
        </p:txBody>
      </p:sp>
    </p:spTree>
    <p:extLst>
      <p:ext uri="{BB962C8B-B14F-4D97-AF65-F5344CB8AC3E}">
        <p14:creationId xmlns:p14="http://schemas.microsoft.com/office/powerpoint/2010/main" val="1143965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33</a:t>
            </a:fld>
            <a:endParaRPr lang="zh-TW" altLang="en-US"/>
          </a:p>
        </p:txBody>
      </p:sp>
    </p:spTree>
    <p:extLst>
      <p:ext uri="{BB962C8B-B14F-4D97-AF65-F5344CB8AC3E}">
        <p14:creationId xmlns:p14="http://schemas.microsoft.com/office/powerpoint/2010/main" val="223119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Add some noise</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34</a:t>
            </a:fld>
            <a:endParaRPr lang="zh-TW" altLang="en-US"/>
          </a:p>
        </p:txBody>
      </p:sp>
    </p:spTree>
    <p:extLst>
      <p:ext uri="{BB962C8B-B14F-4D97-AF65-F5344CB8AC3E}">
        <p14:creationId xmlns:p14="http://schemas.microsoft.com/office/powerpoint/2010/main" val="13272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Alpha Go: policy-based + value-based + model-based</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4</a:t>
            </a:fld>
            <a:endParaRPr lang="zh-TW" altLang="en-US"/>
          </a:p>
        </p:txBody>
      </p:sp>
    </p:spTree>
    <p:extLst>
      <p:ext uri="{BB962C8B-B14F-4D97-AF65-F5344CB8AC3E}">
        <p14:creationId xmlns:p14="http://schemas.microsoft.com/office/powerpoint/2010/main" val="3797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Taking the action with the highest score</a:t>
            </a:r>
          </a:p>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7</a:t>
            </a:fld>
            <a:endParaRPr lang="zh-TW" altLang="en-US"/>
          </a:p>
        </p:txBody>
      </p:sp>
    </p:spTree>
    <p:extLst>
      <p:ext uri="{BB962C8B-B14F-4D97-AF65-F5344CB8AC3E}">
        <p14:creationId xmlns:p14="http://schemas.microsoft.com/office/powerpoint/2010/main" val="2196731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(Lots of aliens to be killed,  and the shields still exist)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10</a:t>
            </a:fld>
            <a:endParaRPr lang="zh-TW" altLang="en-US"/>
          </a:p>
        </p:txBody>
      </p:sp>
    </p:spTree>
    <p:extLst>
      <p:ext uri="{BB962C8B-B14F-4D97-AF65-F5344CB8AC3E}">
        <p14:creationId xmlns:p14="http://schemas.microsoft.com/office/powerpoint/2010/main" val="2097893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http://combiboilersleeds.com/picaso/critics/critics-4.html</a:t>
            </a:r>
          </a:p>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11</a:t>
            </a:fld>
            <a:endParaRPr lang="zh-TW" altLang="en-US"/>
          </a:p>
        </p:txBody>
      </p:sp>
    </p:spTree>
    <p:extLst>
      <p:ext uri="{BB962C8B-B14F-4D97-AF65-F5344CB8AC3E}">
        <p14:creationId xmlns:p14="http://schemas.microsoft.com/office/powerpoint/2010/main" val="260560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next most obvious advantage of TD methods over Monte Carlo methods is</a:t>
            </a:r>
          </a:p>
          <a:p>
            <a:r>
              <a:rPr lang="en-US" altLang="zh-TW" sz="1200" b="0" i="0" u="none" strike="noStrike" kern="1200" baseline="0" dirty="0">
                <a:solidFill>
                  <a:schemeClr val="tx1"/>
                </a:solidFill>
                <a:latin typeface="+mn-lt"/>
                <a:ea typeface="+mn-ea"/>
                <a:cs typeface="+mn-cs"/>
              </a:rPr>
              <a:t>that they are naturally implemented in an on-line, fully incremental fashion. With</a:t>
            </a:r>
          </a:p>
          <a:p>
            <a:r>
              <a:rPr lang="en-US" altLang="zh-TW" sz="1200" b="0" i="0" u="none" strike="noStrike" kern="1200" baseline="0" dirty="0">
                <a:solidFill>
                  <a:schemeClr val="tx1"/>
                </a:solidFill>
                <a:latin typeface="+mn-lt"/>
                <a:ea typeface="+mn-ea"/>
                <a:cs typeface="+mn-cs"/>
              </a:rPr>
              <a:t>Monte Carlo methods one must wait until the end of an episode, because only then</a:t>
            </a:r>
          </a:p>
          <a:p>
            <a:r>
              <a:rPr lang="en-US" altLang="zh-TW" sz="1200" b="0" i="0" u="none" strike="noStrike" kern="1200" baseline="0" dirty="0">
                <a:solidFill>
                  <a:schemeClr val="tx1"/>
                </a:solidFill>
                <a:latin typeface="+mn-lt"/>
                <a:ea typeface="+mn-ea"/>
                <a:cs typeface="+mn-cs"/>
              </a:rPr>
              <a:t>is the return known, whereas with TD methods one need wait only one time step.</a:t>
            </a:r>
          </a:p>
          <a:p>
            <a:r>
              <a:rPr lang="en-US" altLang="zh-TW" sz="1200" b="0" i="0" u="none" strike="noStrike" kern="1200" baseline="0" dirty="0">
                <a:solidFill>
                  <a:schemeClr val="tx1"/>
                </a:solidFill>
                <a:latin typeface="+mn-lt"/>
                <a:ea typeface="+mn-ea"/>
                <a:cs typeface="+mn-cs"/>
              </a:rPr>
              <a:t>Surprisingly often this turns out to be a critical consideration Other applications are continuing tasks and have no episodes at all.</a:t>
            </a:r>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13</a:t>
            </a:fld>
            <a:endParaRPr lang="zh-TW" altLang="en-US"/>
          </a:p>
        </p:txBody>
      </p:sp>
    </p:spTree>
    <p:extLst>
      <p:ext uri="{BB962C8B-B14F-4D97-AF65-F5344CB8AC3E}">
        <p14:creationId xmlns:p14="http://schemas.microsoft.com/office/powerpoint/2010/main" val="419207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15</a:t>
            </a:fld>
            <a:endParaRPr lang="zh-TW" altLang="en-US"/>
          </a:p>
        </p:txBody>
      </p:sp>
    </p:spTree>
    <p:extLst>
      <p:ext uri="{BB962C8B-B14F-4D97-AF65-F5344CB8AC3E}">
        <p14:creationId xmlns:p14="http://schemas.microsoft.com/office/powerpoint/2010/main" val="253548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Using Q,</a:t>
            </a:r>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17</a:t>
            </a:fld>
            <a:endParaRPr lang="zh-TW" altLang="en-US"/>
          </a:p>
        </p:txBody>
      </p:sp>
    </p:spTree>
    <p:extLst>
      <p:ext uri="{BB962C8B-B14F-4D97-AF65-F5344CB8AC3E}">
        <p14:creationId xmlns:p14="http://schemas.microsoft.com/office/powerpoint/2010/main" val="247563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Add some noise</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A603D5AB-7609-4D47-9461-82249A8F29D7}" type="slidenum">
              <a:rPr lang="zh-TW" altLang="en-US" smtClean="0"/>
              <a:t>24</a:t>
            </a:fld>
            <a:endParaRPr lang="zh-TW" altLang="en-US"/>
          </a:p>
        </p:txBody>
      </p:sp>
    </p:spTree>
    <p:extLst>
      <p:ext uri="{BB962C8B-B14F-4D97-AF65-F5344CB8AC3E}">
        <p14:creationId xmlns:p14="http://schemas.microsoft.com/office/powerpoint/2010/main" val="509522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403664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86764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1983033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205273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401639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321395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1420644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344434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666699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1745924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0501ED75-B8F3-4970-ADEB-65A0997EEDFF}" type="datetimeFigureOut">
              <a:rPr lang="zh-TW" altLang="en-US" smtClean="0"/>
              <a:t>2017/6/1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62814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1ED75-B8F3-4970-ADEB-65A0997EEDFF}" type="datetimeFigureOut">
              <a:rPr lang="zh-TW" altLang="en-US" smtClean="0"/>
              <a:t>2017/6/1</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96566-E5E2-4C42-BB53-831001BA2E5B}" type="slidenum">
              <a:rPr lang="zh-TW" altLang="en-US" smtClean="0"/>
              <a:t>‹#›</a:t>
            </a:fld>
            <a:endParaRPr lang="zh-TW" altLang="en-US"/>
          </a:p>
        </p:txBody>
      </p:sp>
    </p:spTree>
    <p:extLst>
      <p:ext uri="{BB962C8B-B14F-4D97-AF65-F5344CB8AC3E}">
        <p14:creationId xmlns:p14="http://schemas.microsoft.com/office/powerpoint/2010/main" val="4139320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11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30.png"/><Relationship Id="rId5" Type="http://schemas.openxmlformats.org/officeDocument/2006/relationships/image" Target="../media/image1120.png"/><Relationship Id="rId4" Type="http://schemas.openxmlformats.org/officeDocument/2006/relationships/image" Target="../media/image23.png"/><Relationship Id="rId9" Type="http://schemas.openxmlformats.org/officeDocument/2006/relationships/image" Target="../media/image116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0.png"/><Relationship Id="rId1" Type="http://schemas.openxmlformats.org/officeDocument/2006/relationships/slideLayout" Target="../slideLayouts/slideLayout2.xml"/><Relationship Id="rId6" Type="http://schemas.openxmlformats.org/officeDocument/2006/relationships/image" Target="../media/image1330.png"/><Relationship Id="rId11" Type="http://schemas.openxmlformats.org/officeDocument/2006/relationships/image" Target="../media/image138.png"/><Relationship Id="rId5" Type="http://schemas.openxmlformats.org/officeDocument/2006/relationships/image" Target="../media/image1320.png"/><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image" Target="../media/image1310.png"/><Relationship Id="rId9" Type="http://schemas.openxmlformats.org/officeDocument/2006/relationships/image" Target="../media/image136.png"/><Relationship Id="rId14" Type="http://schemas.openxmlformats.org/officeDocument/2006/relationships/image" Target="../media/image141.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7.png"/><Relationship Id="rId3" Type="http://schemas.openxmlformats.org/officeDocument/2006/relationships/image" Target="../media/image1290.png"/><Relationship Id="rId7" Type="http://schemas.openxmlformats.org/officeDocument/2006/relationships/image" Target="../media/image32.png"/><Relationship Id="rId12"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45.png"/><Relationship Id="rId5" Type="http://schemas.openxmlformats.org/officeDocument/2006/relationships/image" Target="../media/image30.png"/><Relationship Id="rId10"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9.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8.png"/><Relationship Id="rId16" Type="http://schemas.openxmlformats.org/officeDocument/2006/relationships/image" Target="../media/image55.png"/><Relationship Id="rId1" Type="http://schemas.openxmlformats.org/officeDocument/2006/relationships/slideLayout" Target="../slideLayouts/slideLayout2.xml"/><Relationship Id="rId11"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137.pn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157.png"/><Relationship Id="rId7" Type="http://schemas.openxmlformats.org/officeDocument/2006/relationships/image" Target="../media/image15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62.png"/><Relationship Id="rId7" Type="http://schemas.openxmlformats.org/officeDocument/2006/relationships/image" Target="../media/image162.pn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11"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65.png"/><Relationship Id="rId4" Type="http://schemas.openxmlformats.org/officeDocument/2006/relationships/image" Target="../media/image63.png"/><Relationship Id="rId9" Type="http://schemas.openxmlformats.org/officeDocument/2006/relationships/image" Target="../media/image164.png"/></Relationships>
</file>

<file path=ppt/slides/_rels/slide1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1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9.png"/><Relationship Id="rId5" Type="http://schemas.openxmlformats.org/officeDocument/2006/relationships/image" Target="../media/image98.png"/><Relationship Id="rId10" Type="http://schemas.openxmlformats.org/officeDocument/2006/relationships/image" Target="../media/image108.png"/><Relationship Id="rId4" Type="http://schemas.openxmlformats.org/officeDocument/2006/relationships/image" Target="../media/image97.png"/><Relationship Id="rId9" Type="http://schemas.openxmlformats.org/officeDocument/2006/relationships/image" Target="../media/image107.png"/><Relationship Id="rId1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47.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45.png"/><Relationship Id="rId5" Type="http://schemas.openxmlformats.org/officeDocument/2006/relationships/image" Target="../media/image124.png"/><Relationship Id="rId10" Type="http://schemas.openxmlformats.org/officeDocument/2006/relationships/image" Target="../media/image144.png"/><Relationship Id="rId4" Type="http://schemas.openxmlformats.org/officeDocument/2006/relationships/image" Target="../media/image123.png"/><Relationship Id="rId9" Type="http://schemas.openxmlformats.org/officeDocument/2006/relationships/image" Target="../media/image143.pn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60.png"/><Relationship Id="rId18" Type="http://schemas.openxmlformats.org/officeDocument/2006/relationships/image" Target="../media/image178.png"/><Relationship Id="rId3" Type="http://schemas.openxmlformats.org/officeDocument/2006/relationships/diagramData" Target="../diagrams/data5.xml"/><Relationship Id="rId7" Type="http://schemas.microsoft.com/office/2007/relationships/diagramDrawing" Target="../diagrams/drawing3.xml"/><Relationship Id="rId12" Type="http://schemas.openxmlformats.org/officeDocument/2006/relationships/image" Target="../media/image159.png"/><Relationship Id="rId17" Type="http://schemas.openxmlformats.org/officeDocument/2006/relationships/image" Target="../media/image177.png"/><Relationship Id="rId2" Type="http://schemas.openxmlformats.org/officeDocument/2006/relationships/notesSlide" Target="../notesSlides/notesSlide13.xml"/><Relationship Id="rId16"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58.png"/><Relationship Id="rId5" Type="http://schemas.openxmlformats.org/officeDocument/2006/relationships/diagramQuickStyle" Target="../diagrams/quickStyle3.xml"/><Relationship Id="rId15" Type="http://schemas.openxmlformats.org/officeDocument/2006/relationships/image" Target="../media/image168.png"/><Relationship Id="rId10" Type="http://schemas.openxmlformats.org/officeDocument/2006/relationships/image" Target="../media/image152.png"/><Relationship Id="rId4" Type="http://schemas.openxmlformats.org/officeDocument/2006/relationships/diagramLayout" Target="../diagrams/layout3.xml"/><Relationship Id="rId9" Type="http://schemas.openxmlformats.org/officeDocument/2006/relationships/image" Target="../media/image151.png"/><Relationship Id="rId14" Type="http://schemas.openxmlformats.org/officeDocument/2006/relationships/image" Target="../media/image161.png"/></Relationships>
</file>

<file path=ppt/slides/_rels/slide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jpg"/><Relationship Id="rId7" Type="http://schemas.openxmlformats.org/officeDocument/2006/relationships/image" Target="../media/image187.png"/><Relationship Id="rId2" Type="http://schemas.openxmlformats.org/officeDocument/2006/relationships/image" Target="../media/image182.jpg"/><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jpg"/><Relationship Id="rId10" Type="http://schemas.openxmlformats.org/officeDocument/2006/relationships/image" Target="../media/image190.png"/><Relationship Id="rId4" Type="http://schemas.openxmlformats.org/officeDocument/2006/relationships/image" Target="../media/image184.jpg"/><Relationship Id="rId9" Type="http://schemas.openxmlformats.org/officeDocument/2006/relationships/image" Target="../media/image189.png"/></Relationships>
</file>

<file path=ppt/slides/_rels/slide38.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10" Type="http://schemas.openxmlformats.org/officeDocument/2006/relationships/image" Target="../media/image410.png"/><Relationship Id="rId4" Type="http://schemas.openxmlformats.org/officeDocument/2006/relationships/image" Target="../media/image350.png"/><Relationship Id="rId9" Type="http://schemas.openxmlformats.org/officeDocument/2006/relationships/image" Target="../media/image400.png"/></Relationships>
</file>

<file path=ppt/slides/_rels/slide39.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20.png"/><Relationship Id="rId3" Type="http://schemas.openxmlformats.org/officeDocument/2006/relationships/image" Target="../media/image16.png"/><Relationship Id="rId12" Type="http://schemas.openxmlformats.org/officeDocument/2006/relationships/image" Target="../media/image10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04.png"/><Relationship Id="rId5" Type="http://schemas.openxmlformats.org/officeDocument/2006/relationships/image" Target="../media/image18.png"/><Relationship Id="rId10" Type="http://schemas.openxmlformats.org/officeDocument/2006/relationships/image" Target="../media/image103.png"/><Relationship Id="rId4" Type="http://schemas.openxmlformats.org/officeDocument/2006/relationships/image" Target="../media/image17.png"/><Relationship Id="rId9" Type="http://schemas.openxmlformats.org/officeDocument/2006/relationships/image" Target="../media/image102.pn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Deep </a:t>
            </a:r>
            <a:br>
              <a:rPr lang="en-US" altLang="zh-TW" dirty="0"/>
            </a:br>
            <a:r>
              <a:rPr lang="en-US" altLang="zh-TW" dirty="0"/>
              <a:t>Reinforcement Learning</a:t>
            </a:r>
            <a:endParaRPr lang="zh-TW" altLang="en-US" dirty="0"/>
          </a:p>
        </p:txBody>
      </p:sp>
      <p:sp>
        <p:nvSpPr>
          <p:cNvPr id="3" name="副標題 2"/>
          <p:cNvSpPr>
            <a:spLocks noGrp="1"/>
          </p:cNvSpPr>
          <p:nvPr>
            <p:ph type="subTitle" idx="1"/>
          </p:nvPr>
        </p:nvSpPr>
        <p:spPr/>
        <p:txBody>
          <a:bodyPr>
            <a:normAutofit/>
          </a:bodyPr>
          <a:lstStyle/>
          <a:p>
            <a:endParaRPr lang="zh-TW" altLang="en-US" sz="4800" dirty="0">
              <a:solidFill>
                <a:srgbClr val="0000FF"/>
              </a:solidFill>
            </a:endParaRPr>
          </a:p>
        </p:txBody>
      </p:sp>
    </p:spTree>
    <p:extLst>
      <p:ext uri="{BB962C8B-B14F-4D97-AF65-F5344CB8AC3E}">
        <p14:creationId xmlns:p14="http://schemas.microsoft.com/office/powerpoint/2010/main" val="28508747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74454" y="482189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Critic</a:t>
            </a:r>
            <a:endParaRPr lang="zh-TW" altLang="en-US" dirty="0"/>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normAutofit/>
              </a:bodyPr>
              <a:lstStyle/>
              <a:p>
                <a:r>
                  <a:rPr lang="en-US" altLang="zh-TW" sz="2400" dirty="0"/>
                  <a:t>A critic does not determine the action.</a:t>
                </a:r>
              </a:p>
              <a:p>
                <a:r>
                  <a:rPr lang="en-US" altLang="zh-TW" sz="2400" dirty="0"/>
                  <a:t>Given an actor </a:t>
                </a:r>
                <a14:m>
                  <m:oMath xmlns:m="http://schemas.openxmlformats.org/officeDocument/2006/math">
                    <m:r>
                      <m:rPr>
                        <m:sty m:val="p"/>
                      </m:rPr>
                      <a:rPr lang="zh-TW" altLang="en-US" sz="2400" b="0" i="0">
                        <a:latin typeface="Cambria Math" panose="02040503050406030204" pitchFamily="18" charset="0"/>
                      </a:rPr>
                      <m:t>π</m:t>
                    </m:r>
                  </m:oMath>
                </a14:m>
                <a:r>
                  <a:rPr lang="en-US" altLang="zh-TW" sz="2400" dirty="0"/>
                  <a:t>, it evaluates the how good the actor is</a:t>
                </a:r>
              </a:p>
              <a:p>
                <a:r>
                  <a:rPr lang="en-US" altLang="zh-TW" sz="2400" dirty="0"/>
                  <a:t>State value function </a:t>
                </a:r>
                <a14:m>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𝑉</m:t>
                        </m:r>
                      </m:e>
                      <m:sup>
                        <m:r>
                          <a:rPr lang="zh-TW" altLang="en-US" sz="2400" i="1" smtClean="0">
                            <a:latin typeface="Cambria Math" panose="02040503050406030204" pitchFamily="18" charset="0"/>
                          </a:rPr>
                          <m:t>𝜋</m:t>
                        </m:r>
                      </m:sup>
                    </m:sSup>
                    <m:d>
                      <m:dPr>
                        <m:ctrlPr>
                          <a:rPr lang="en-US" altLang="zh-TW" sz="2400" i="1">
                            <a:latin typeface="Cambria Math" panose="02040503050406030204" pitchFamily="18" charset="0"/>
                          </a:rPr>
                        </m:ctrlPr>
                      </m:dPr>
                      <m:e>
                        <m:r>
                          <a:rPr lang="en-US" altLang="zh-TW" sz="2400" i="1">
                            <a:latin typeface="Cambria Math" panose="02040503050406030204" pitchFamily="18" charset="0"/>
                          </a:rPr>
                          <m:t>𝑠</m:t>
                        </m:r>
                      </m:e>
                    </m:d>
                  </m:oMath>
                </a14:m>
                <a:endParaRPr lang="en-US" altLang="zh-TW" sz="2400" dirty="0"/>
              </a:p>
              <a:p>
                <a:pPr lvl="1"/>
                <a:r>
                  <a:rPr lang="en-US" altLang="zh-TW" dirty="0"/>
                  <a:t>When using actor </a:t>
                </a:r>
                <a14:m>
                  <m:oMath xmlns:m="http://schemas.openxmlformats.org/officeDocument/2006/math">
                    <m:r>
                      <a:rPr lang="zh-TW" altLang="en-US" i="1">
                        <a:latin typeface="Cambria Math" panose="02040503050406030204" pitchFamily="18" charset="0"/>
                      </a:rPr>
                      <m:t>𝜋</m:t>
                    </m:r>
                  </m:oMath>
                </a14:m>
                <a:r>
                  <a:rPr lang="en-US" altLang="zh-TW" dirty="0"/>
                  <a:t>, the </a:t>
                </a:r>
                <a:r>
                  <a:rPr lang="en-US" altLang="zh-TW" i="1" dirty="0"/>
                  <a:t>cumulated</a:t>
                </a:r>
                <a:r>
                  <a:rPr lang="en-US" altLang="zh-TW" dirty="0"/>
                  <a:t> reward expects to be obtained after seeing observation (state) s </a:t>
                </a:r>
                <a:endParaRPr lang="zh-TW" altLang="en-US"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005" t="-1961"/>
                </a:stretch>
              </a:blipFill>
            </p:spPr>
            <p:txBody>
              <a:bodyPr/>
              <a:lstStyle/>
              <a:p>
                <a:r>
                  <a:rPr lang="zh-TW" altLang="en-US">
                    <a:noFill/>
                  </a:rPr>
                  <a:t> </a:t>
                </a:r>
              </a:p>
            </p:txBody>
          </p:sp>
        </mc:Fallback>
      </mc:AlternateContent>
      <p:pic>
        <p:nvPicPr>
          <p:cNvPr id="4" name="圖片 3"/>
          <p:cNvPicPr>
            <a:picLocks noChangeAspect="1"/>
          </p:cNvPicPr>
          <p:nvPr/>
        </p:nvPicPr>
        <p:blipFill>
          <a:blip r:embed="rId4"/>
          <a:stretch>
            <a:fillRect/>
          </a:stretch>
        </p:blipFill>
        <p:spPr>
          <a:xfrm>
            <a:off x="3742290" y="4306347"/>
            <a:ext cx="2496870" cy="1650140"/>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1372218" y="4597587"/>
                <a:ext cx="1185036"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oMath>
                  </m:oMathPara>
                </a14:m>
                <a:endParaRPr lang="zh-TW" altLang="en-US" sz="2800" dirty="0"/>
              </a:p>
            </p:txBody>
          </p:sp>
        </mc:Choice>
        <mc:Fallback xmlns="">
          <p:sp>
            <p:nvSpPr>
              <p:cNvPr id="5" name="矩形 4"/>
              <p:cNvSpPr>
                <a:spLocks noRot="1" noChangeAspect="1" noMove="1" noResize="1" noEditPoints="1" noAdjustHandles="1" noChangeArrowheads="1" noChangeShapeType="1" noTextEdit="1"/>
              </p:cNvSpPr>
              <p:nvPr/>
            </p:nvSpPr>
            <p:spPr>
              <a:xfrm>
                <a:off x="1372218" y="4597587"/>
                <a:ext cx="1185036" cy="1358900"/>
              </a:xfrm>
              <a:prstGeom prst="rect">
                <a:avLst/>
              </a:prstGeom>
              <a:blipFill>
                <a:blip r:embed="rId5"/>
                <a:stretch>
                  <a:fillRect/>
                </a:stretch>
              </a:blipFill>
            </p:spPr>
            <p:txBody>
              <a:bodyPr/>
              <a:lstStyle/>
              <a:p>
                <a:r>
                  <a:rPr lang="zh-TW" altLang="en-US">
                    <a:noFill/>
                  </a:rPr>
                  <a:t> </a:t>
                </a:r>
              </a:p>
            </p:txBody>
          </p:sp>
        </mc:Fallback>
      </mc:AlternateContent>
      <p:sp>
        <p:nvSpPr>
          <p:cNvPr id="6" name="矩形 5"/>
          <p:cNvSpPr/>
          <p:nvPr/>
        </p:nvSpPr>
        <p:spPr>
          <a:xfrm>
            <a:off x="512508" y="5046205"/>
            <a:ext cx="304892" cy="461665"/>
          </a:xfrm>
          <a:prstGeom prst="rect">
            <a:avLst/>
          </a:prstGeom>
        </p:spPr>
        <p:txBody>
          <a:bodyPr wrap="none">
            <a:spAutoFit/>
          </a:bodyPr>
          <a:lstStyle/>
          <a:p>
            <a:r>
              <a:rPr lang="en-US" altLang="zh-TW" sz="2400" dirty="0"/>
              <a:t>s</a:t>
            </a:r>
            <a:endParaRPr lang="zh-TW" altLang="en-US" sz="2400" dirty="0"/>
          </a:p>
        </p:txBody>
      </p:sp>
      <p:cxnSp>
        <p:nvCxnSpPr>
          <p:cNvPr id="9" name="直線單箭頭接點 8"/>
          <p:cNvCxnSpPr>
            <a:stCxn id="5" idx="3"/>
          </p:cNvCxnSpPr>
          <p:nvPr/>
        </p:nvCxnSpPr>
        <p:spPr>
          <a:xfrm>
            <a:off x="2557254" y="5277037"/>
            <a:ext cx="7747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矩形 9"/>
              <p:cNvSpPr/>
              <p:nvPr/>
            </p:nvSpPr>
            <p:spPr>
              <a:xfrm>
                <a:off x="2557254" y="4747904"/>
                <a:ext cx="103400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𝑠</m:t>
                          </m:r>
                        </m:e>
                      </m:d>
                    </m:oMath>
                  </m:oMathPara>
                </a14:m>
                <a:endParaRPr lang="zh-TW" altLang="en-US" sz="2400" dirty="0"/>
              </a:p>
            </p:txBody>
          </p:sp>
        </mc:Choice>
        <mc:Fallback xmlns="">
          <p:sp>
            <p:nvSpPr>
              <p:cNvPr id="10" name="矩形 9"/>
              <p:cNvSpPr>
                <a:spLocks noRot="1" noChangeAspect="1" noMove="1" noResize="1" noEditPoints="1" noAdjustHandles="1" noChangeArrowheads="1" noChangeShapeType="1" noTextEdit="1"/>
              </p:cNvSpPr>
              <p:nvPr/>
            </p:nvSpPr>
            <p:spPr>
              <a:xfrm>
                <a:off x="2557254" y="4747904"/>
                <a:ext cx="1034001" cy="461665"/>
              </a:xfrm>
              <a:prstGeom prst="rect">
                <a:avLst/>
              </a:prstGeom>
              <a:blipFill>
                <a:blip r:embed="rId6"/>
                <a:stretch>
                  <a:fillRect/>
                </a:stretch>
              </a:blipFill>
            </p:spPr>
            <p:txBody>
              <a:bodyPr/>
              <a:lstStyle/>
              <a:p>
                <a:r>
                  <a:rPr lang="zh-TW" altLang="en-US">
                    <a:noFill/>
                  </a:rPr>
                  <a:t> </a:t>
                </a:r>
              </a:p>
            </p:txBody>
          </p:sp>
        </mc:Fallback>
      </mc:AlternateContent>
      <p:sp>
        <p:nvSpPr>
          <p:cNvPr id="11" name="文字方塊 10"/>
          <p:cNvSpPr txBox="1"/>
          <p:nvPr/>
        </p:nvSpPr>
        <p:spPr>
          <a:xfrm>
            <a:off x="2585068" y="5344505"/>
            <a:ext cx="977900" cy="461665"/>
          </a:xfrm>
          <a:prstGeom prst="rect">
            <a:avLst/>
          </a:prstGeom>
          <a:noFill/>
        </p:spPr>
        <p:txBody>
          <a:bodyPr wrap="square" rtlCol="0">
            <a:spAutoFit/>
          </a:bodyPr>
          <a:lstStyle/>
          <a:p>
            <a:r>
              <a:rPr lang="en-US" altLang="zh-TW" sz="2400" dirty="0"/>
              <a:t>scalar</a:t>
            </a:r>
            <a:endParaRPr lang="zh-TW" altLang="en-US" sz="2400" dirty="0"/>
          </a:p>
        </p:txBody>
      </p:sp>
      <p:sp>
        <p:nvSpPr>
          <p:cNvPr id="12" name="箭號: 向右 11"/>
          <p:cNvSpPr/>
          <p:nvPr/>
        </p:nvSpPr>
        <p:spPr>
          <a:xfrm>
            <a:off x="927272" y="4989053"/>
            <a:ext cx="377064" cy="5966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3" name="矩形 12"/>
              <p:cNvSpPr/>
              <p:nvPr/>
            </p:nvSpPr>
            <p:spPr>
              <a:xfrm>
                <a:off x="4107454" y="6045178"/>
                <a:ext cx="1910459" cy="461665"/>
              </a:xfrm>
              <a:prstGeom prst="rect">
                <a:avLst/>
              </a:prstGeom>
            </p:spPr>
            <p:txBody>
              <a:bodyPr wrap="none">
                <a:spAutoFit/>
              </a:bodyPr>
              <a:lstStyle/>
              <a:p>
                <a14:m>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𝑠</m:t>
                        </m:r>
                      </m:e>
                    </m:d>
                  </m:oMath>
                </a14:m>
                <a:r>
                  <a:rPr lang="zh-TW" altLang="en-US" sz="2400" dirty="0"/>
                  <a:t> </a:t>
                </a:r>
                <a:r>
                  <a:rPr lang="en-US" altLang="zh-TW" sz="2400" dirty="0"/>
                  <a:t>is large</a:t>
                </a:r>
                <a:endParaRPr lang="zh-TW" altLang="en-US" sz="2400" dirty="0"/>
              </a:p>
            </p:txBody>
          </p:sp>
        </mc:Choice>
        <mc:Fallback xmlns="">
          <p:sp>
            <p:nvSpPr>
              <p:cNvPr id="13" name="矩形 12"/>
              <p:cNvSpPr>
                <a:spLocks noRot="1" noChangeAspect="1" noMove="1" noResize="1" noEditPoints="1" noAdjustHandles="1" noChangeArrowheads="1" noChangeShapeType="1" noTextEdit="1"/>
              </p:cNvSpPr>
              <p:nvPr/>
            </p:nvSpPr>
            <p:spPr>
              <a:xfrm>
                <a:off x="4107454" y="6045178"/>
                <a:ext cx="1910459" cy="461665"/>
              </a:xfrm>
              <a:prstGeom prst="rect">
                <a:avLst/>
              </a:prstGeom>
              <a:blipFill>
                <a:blip r:embed="rId7"/>
                <a:stretch>
                  <a:fillRect l="-958" t="-10667" r="-3834" b="-30667"/>
                </a:stretch>
              </a:blipFill>
            </p:spPr>
            <p:txBody>
              <a:bodyPr/>
              <a:lstStyle/>
              <a:p>
                <a:r>
                  <a:rPr lang="zh-TW" altLang="en-US">
                    <a:noFill/>
                  </a:rPr>
                  <a:t> </a:t>
                </a:r>
              </a:p>
            </p:txBody>
          </p:sp>
        </mc:Fallback>
      </mc:AlternateContent>
      <p:pic>
        <p:nvPicPr>
          <p:cNvPr id="15" name="圖片 14"/>
          <p:cNvPicPr>
            <a:picLocks noChangeAspect="1"/>
          </p:cNvPicPr>
          <p:nvPr/>
        </p:nvPicPr>
        <p:blipFill>
          <a:blip r:embed="rId8"/>
          <a:stretch>
            <a:fillRect/>
          </a:stretch>
        </p:blipFill>
        <p:spPr>
          <a:xfrm>
            <a:off x="6371943" y="4306347"/>
            <a:ext cx="2483623" cy="1655749"/>
          </a:xfrm>
          <a:prstGeom prst="rect">
            <a:avLst/>
          </a:prstGeom>
        </p:spPr>
      </p:pic>
      <mc:AlternateContent xmlns:mc="http://schemas.openxmlformats.org/markup-compatibility/2006" xmlns:a14="http://schemas.microsoft.com/office/drawing/2010/main">
        <mc:Choice Requires="a14">
          <p:sp>
            <p:nvSpPr>
              <p:cNvPr id="16" name="矩形 15"/>
              <p:cNvSpPr/>
              <p:nvPr/>
            </p:nvSpPr>
            <p:spPr>
              <a:xfrm>
                <a:off x="6534677" y="6045177"/>
                <a:ext cx="2209003" cy="461665"/>
              </a:xfrm>
              <a:prstGeom prst="rect">
                <a:avLst/>
              </a:prstGeom>
            </p:spPr>
            <p:txBody>
              <a:bodyPr wrap="none">
                <a:spAutoFit/>
              </a:bodyPr>
              <a:lstStyle/>
              <a:p>
                <a14:m>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𝑠</m:t>
                        </m:r>
                      </m:e>
                    </m:d>
                  </m:oMath>
                </a14:m>
                <a:r>
                  <a:rPr lang="zh-TW" altLang="en-US" sz="2400" dirty="0"/>
                  <a:t> </a:t>
                </a:r>
                <a:r>
                  <a:rPr lang="en-US" altLang="zh-TW" sz="2400" dirty="0"/>
                  <a:t>is smaller</a:t>
                </a:r>
                <a:endParaRPr lang="zh-TW" altLang="en-US" sz="2400" dirty="0"/>
              </a:p>
            </p:txBody>
          </p:sp>
        </mc:Choice>
        <mc:Fallback xmlns="">
          <p:sp>
            <p:nvSpPr>
              <p:cNvPr id="16" name="矩形 15"/>
              <p:cNvSpPr>
                <a:spLocks noRot="1" noChangeAspect="1" noMove="1" noResize="1" noEditPoints="1" noAdjustHandles="1" noChangeArrowheads="1" noChangeShapeType="1" noTextEdit="1"/>
              </p:cNvSpPr>
              <p:nvPr/>
            </p:nvSpPr>
            <p:spPr>
              <a:xfrm>
                <a:off x="6534677" y="6045177"/>
                <a:ext cx="2209003" cy="461665"/>
              </a:xfrm>
              <a:prstGeom prst="rect">
                <a:avLst/>
              </a:prstGeom>
              <a:blipFill>
                <a:blip r:embed="rId9"/>
                <a:stretch>
                  <a:fillRect l="-829" t="-10667" r="-3039" b="-30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4377972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uiExpand="1" build="p"/>
      <p:bldP spid="5" grpId="0" animBg="1"/>
      <p:bldP spid="6" grpId="0"/>
      <p:bldP spid="10" grpId="0"/>
      <p:bldP spid="11" grpId="0"/>
      <p:bldP spid="12" grpId="0" animBg="1"/>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Critic</a:t>
            </a:r>
            <a:endParaRPr lang="zh-TW" altLang="en-US" dirty="0"/>
          </a:p>
        </p:txBody>
      </p:sp>
      <p:pic>
        <p:nvPicPr>
          <p:cNvPr id="12" name="圖片 11"/>
          <p:cNvPicPr>
            <a:picLocks noChangeAspect="1"/>
          </p:cNvPicPr>
          <p:nvPr/>
        </p:nvPicPr>
        <p:blipFill>
          <a:blip r:embed="rId3"/>
          <a:stretch>
            <a:fillRect/>
          </a:stretch>
        </p:blipFill>
        <p:spPr>
          <a:xfrm>
            <a:off x="4490391" y="219572"/>
            <a:ext cx="4653609" cy="6424759"/>
          </a:xfrm>
          <a:prstGeom prst="rect">
            <a:avLst/>
          </a:prstGeom>
        </p:spPr>
      </p:pic>
      <p:pic>
        <p:nvPicPr>
          <p:cNvPr id="14" name="圖片 13"/>
          <p:cNvPicPr>
            <a:picLocks noChangeAspect="1"/>
          </p:cNvPicPr>
          <p:nvPr/>
        </p:nvPicPr>
        <p:blipFill>
          <a:blip r:embed="rId4"/>
          <a:stretch>
            <a:fillRect/>
          </a:stretch>
        </p:blipFill>
        <p:spPr>
          <a:xfrm>
            <a:off x="2147241" y="3015306"/>
            <a:ext cx="2343150" cy="3629025"/>
          </a:xfrm>
          <a:prstGeom prst="rect">
            <a:avLst/>
          </a:prstGeom>
        </p:spPr>
      </p:pic>
      <mc:AlternateContent xmlns:mc="http://schemas.openxmlformats.org/markup-compatibility/2006">
        <mc:Choice xmlns:a14="http://schemas.microsoft.com/office/drawing/2010/main" Requires="a14">
          <p:sp>
            <p:nvSpPr>
              <p:cNvPr id="15" name="文字方塊 14"/>
              <p:cNvSpPr txBox="1"/>
              <p:nvPr/>
            </p:nvSpPr>
            <p:spPr>
              <a:xfrm>
                <a:off x="58056" y="1661661"/>
                <a:ext cx="4207177" cy="46057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𝑉</m:t>
                          </m:r>
                        </m:e>
                        <m:sup>
                          <m:r>
                            <a:rPr lang="zh-TW" altLang="en-US" sz="2400" i="1">
                              <a:latin typeface="Cambria Math" panose="02040503050406030204" pitchFamily="18" charset="0"/>
                            </a:rPr>
                            <m:t>以前的</m:t>
                          </m:r>
                          <m:r>
                            <a:rPr lang="zh-TW" altLang="en-US" sz="2400" i="1" smtClean="0">
                              <a:latin typeface="Cambria Math" panose="02040503050406030204" pitchFamily="18" charset="0"/>
                            </a:rPr>
                            <m:t>阿</m:t>
                          </m:r>
                          <m:r>
                            <a:rPr lang="zh-TW" altLang="en-US" sz="2400" i="1">
                              <a:latin typeface="Cambria Math" panose="02040503050406030204" pitchFamily="18" charset="0"/>
                            </a:rPr>
                            <m:t>光</m:t>
                          </m:r>
                        </m:sup>
                      </m:sSup>
                      <m:d>
                        <m:dPr>
                          <m:ctrlPr>
                            <a:rPr lang="en-US" altLang="zh-TW" sz="2400" b="0" i="1" smtClean="0">
                              <a:latin typeface="Cambria Math" panose="02040503050406030204" pitchFamily="18" charset="0"/>
                            </a:rPr>
                          </m:ctrlPr>
                        </m:dPr>
                        <m:e>
                          <m:r>
                            <a:rPr lang="zh-TW" altLang="en-US" sz="2400" i="1">
                              <a:latin typeface="Cambria Math" panose="02040503050406030204" pitchFamily="18" charset="0"/>
                            </a:rPr>
                            <m:t>大馬步</m:t>
                          </m:r>
                          <m:r>
                            <a:rPr lang="zh-TW" altLang="en-US" sz="2400" i="1" smtClean="0">
                              <a:latin typeface="Cambria Math" panose="02040503050406030204" pitchFamily="18" charset="0"/>
                            </a:rPr>
                            <m:t>飛</m:t>
                          </m:r>
                        </m:e>
                      </m:d>
                      <m:r>
                        <a:rPr lang="en-US" altLang="zh-TW" sz="2400" i="1">
                          <a:latin typeface="Cambria Math" panose="02040503050406030204" pitchFamily="18" charset="0"/>
                        </a:rPr>
                        <m:t>=</m:t>
                      </m:r>
                      <m:r>
                        <m:rPr>
                          <m:sty m:val="p"/>
                        </m:rPr>
                        <a:rPr lang="en-US" altLang="zh-TW" sz="2400" b="0" i="0" smtClean="0">
                          <a:latin typeface="Cambria Math" panose="02040503050406030204" pitchFamily="18" charset="0"/>
                        </a:rPr>
                        <m:t>bad</m:t>
                      </m:r>
                    </m:oMath>
                  </m:oMathPara>
                </a14:m>
                <a:endParaRPr lang="zh-TW" altLang="en-US" sz="2400" dirty="0"/>
              </a:p>
            </p:txBody>
          </p:sp>
        </mc:Choice>
        <mc:Fallback>
          <p:sp>
            <p:nvSpPr>
              <p:cNvPr id="15" name="文字方塊 14"/>
              <p:cNvSpPr txBox="1">
                <a:spLocks noRot="1" noChangeAspect="1" noMove="1" noResize="1" noEditPoints="1" noAdjustHandles="1" noChangeArrowheads="1" noChangeShapeType="1" noTextEdit="1"/>
              </p:cNvSpPr>
              <p:nvPr/>
            </p:nvSpPr>
            <p:spPr>
              <a:xfrm>
                <a:off x="58056" y="1661661"/>
                <a:ext cx="4207177" cy="460575"/>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7" name="文字方塊 16"/>
              <p:cNvSpPr txBox="1"/>
              <p:nvPr/>
            </p:nvSpPr>
            <p:spPr>
              <a:xfrm>
                <a:off x="58056" y="2191183"/>
                <a:ext cx="4367478" cy="460575"/>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𝑉</m:t>
                          </m:r>
                        </m:e>
                        <m:sup>
                          <m:r>
                            <a:rPr lang="zh-TW" altLang="en-US" sz="2400" i="1">
                              <a:latin typeface="Cambria Math" panose="02040503050406030204" pitchFamily="18" charset="0"/>
                            </a:rPr>
                            <m:t>變強的</m:t>
                          </m:r>
                          <m:r>
                            <a:rPr lang="zh-TW" altLang="en-US" sz="2400" i="1" smtClean="0">
                              <a:latin typeface="Cambria Math" panose="02040503050406030204" pitchFamily="18" charset="0"/>
                            </a:rPr>
                            <m:t>阿</m:t>
                          </m:r>
                          <m:r>
                            <a:rPr lang="zh-TW" altLang="en-US" sz="2400" i="1">
                              <a:latin typeface="Cambria Math" panose="02040503050406030204" pitchFamily="18" charset="0"/>
                            </a:rPr>
                            <m:t>光</m:t>
                          </m:r>
                        </m:sup>
                      </m:sSup>
                      <m:d>
                        <m:dPr>
                          <m:ctrlPr>
                            <a:rPr lang="en-US" altLang="zh-TW" sz="2400" b="0" i="1" smtClean="0">
                              <a:latin typeface="Cambria Math" panose="02040503050406030204" pitchFamily="18" charset="0"/>
                            </a:rPr>
                          </m:ctrlPr>
                        </m:dPr>
                        <m:e>
                          <m:r>
                            <a:rPr lang="zh-TW" altLang="en-US" sz="2400" i="1">
                              <a:latin typeface="Cambria Math" panose="02040503050406030204" pitchFamily="18" charset="0"/>
                            </a:rPr>
                            <m:t>大</m:t>
                          </m:r>
                          <m:r>
                            <a:rPr lang="zh-TW" altLang="en-US" sz="2400" i="1">
                              <a:latin typeface="Cambria Math" panose="02040503050406030204" pitchFamily="18" charset="0"/>
                            </a:rPr>
                            <m:t>馬步</m:t>
                          </m:r>
                          <m:r>
                            <a:rPr lang="zh-TW" altLang="en-US" sz="2400" i="1" smtClean="0">
                              <a:latin typeface="Cambria Math" panose="02040503050406030204" pitchFamily="18" charset="0"/>
                            </a:rPr>
                            <m:t>飛</m:t>
                          </m:r>
                        </m:e>
                      </m:d>
                      <m:r>
                        <a:rPr lang="en-US" altLang="zh-TW" sz="2400" i="1">
                          <a:latin typeface="Cambria Math" panose="02040503050406030204" pitchFamily="18" charset="0"/>
                        </a:rPr>
                        <m:t>=</m:t>
                      </m:r>
                      <m:r>
                        <m:rPr>
                          <m:sty m:val="p"/>
                        </m:rPr>
                        <a:rPr lang="en-US" altLang="zh-TW" sz="2400" b="0" i="0" smtClean="0">
                          <a:latin typeface="Cambria Math" panose="02040503050406030204" pitchFamily="18" charset="0"/>
                        </a:rPr>
                        <m:t>good</m:t>
                      </m:r>
                    </m:oMath>
                  </m:oMathPara>
                </a14:m>
                <a:endParaRPr lang="zh-TW" altLang="en-US" sz="2400" dirty="0"/>
              </a:p>
            </p:txBody>
          </p:sp>
        </mc:Choice>
        <mc:Fallback>
          <p:sp>
            <p:nvSpPr>
              <p:cNvPr id="17" name="文字方塊 16"/>
              <p:cNvSpPr txBox="1">
                <a:spLocks noRot="1" noChangeAspect="1" noMove="1" noResize="1" noEditPoints="1" noAdjustHandles="1" noChangeArrowheads="1" noChangeShapeType="1" noTextEdit="1"/>
              </p:cNvSpPr>
              <p:nvPr/>
            </p:nvSpPr>
            <p:spPr>
              <a:xfrm>
                <a:off x="58056" y="2191183"/>
                <a:ext cx="4367478" cy="460575"/>
              </a:xfrm>
              <a:prstGeom prst="rect">
                <a:avLst/>
              </a:prstGeom>
              <a:blipFill>
                <a:blip r:embed="rId6"/>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965663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How to estimate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zh-TW" altLang="en-US" i="1">
                            <a:latin typeface="Cambria Math" panose="02040503050406030204" pitchFamily="18" charset="0"/>
                          </a:rPr>
                          <m:t>𝜋</m:t>
                        </m:r>
                      </m:sup>
                    </m:sSup>
                    <m:d>
                      <m:dPr>
                        <m:ctrlPr>
                          <a:rPr lang="en-US" altLang="zh-TW" i="1">
                            <a:latin typeface="Cambria Math" panose="02040503050406030204" pitchFamily="18" charset="0"/>
                          </a:rPr>
                        </m:ctrlPr>
                      </m:dPr>
                      <m:e>
                        <m:r>
                          <a:rPr lang="en-US" altLang="zh-TW" i="1">
                            <a:latin typeface="Cambria Math" panose="02040503050406030204" pitchFamily="18" charset="0"/>
                          </a:rPr>
                          <m:t>𝑠</m:t>
                        </m:r>
                      </m:e>
                    </m:d>
                  </m:oMath>
                </a14:m>
                <a:endParaRPr lang="zh-TW" altLang="en-US" dirty="0"/>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a:blip r:embed="rId2"/>
                <a:stretch>
                  <a:fillRect l="-309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r>
                  <a:rPr lang="en-US" altLang="zh-TW" dirty="0"/>
                  <a:t>Monte-Carlo based approach</a:t>
                </a:r>
              </a:p>
              <a:p>
                <a:pPr lvl="1"/>
                <a:r>
                  <a:rPr lang="en-US" altLang="zh-TW" dirty="0"/>
                  <a:t>The critic watches </a:t>
                </a:r>
                <a14:m>
                  <m:oMath xmlns:m="http://schemas.openxmlformats.org/officeDocument/2006/math">
                    <m:r>
                      <a:rPr lang="zh-TW" altLang="en-US" i="1">
                        <a:latin typeface="Cambria Math" panose="02040503050406030204" pitchFamily="18" charset="0"/>
                      </a:rPr>
                      <m:t>𝜋</m:t>
                    </m:r>
                  </m:oMath>
                </a14:m>
                <a:r>
                  <a:rPr lang="zh-TW" altLang="en-US" dirty="0"/>
                  <a:t> </a:t>
                </a:r>
                <a:r>
                  <a:rPr lang="en-US" altLang="zh-TW" dirty="0"/>
                  <a:t>playing the game</a:t>
                </a:r>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3"/>
                <a:stretch>
                  <a:fillRect l="-1391" t="-224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493486" y="3004457"/>
                <a:ext cx="3628571" cy="461665"/>
              </a:xfrm>
              <a:prstGeom prst="rect">
                <a:avLst/>
              </a:prstGeom>
              <a:noFill/>
            </p:spPr>
            <p:txBody>
              <a:bodyPr wrap="square" rtlCol="0">
                <a:spAutoFit/>
              </a:bodyPr>
              <a:lstStyle/>
              <a:p>
                <a:r>
                  <a:rPr lang="en-US" altLang="zh-TW" sz="2400" dirty="0"/>
                  <a:t>After seeing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𝑎</m:t>
                        </m:r>
                      </m:sub>
                    </m:sSub>
                  </m:oMath>
                </a14:m>
                <a:r>
                  <a:rPr lang="en-US" altLang="zh-TW" sz="2400" dirty="0"/>
                  <a:t>,</a:t>
                </a:r>
                <a:endParaRPr lang="zh-TW" altLang="en-US" sz="24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493486" y="3004457"/>
                <a:ext cx="3628571" cy="461665"/>
              </a:xfrm>
              <a:prstGeom prst="rect">
                <a:avLst/>
              </a:prstGeom>
              <a:blipFill>
                <a:blip r:embed="rId4"/>
                <a:stretch>
                  <a:fillRect l="-2689"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628650" y="3466122"/>
                <a:ext cx="3885292" cy="830997"/>
              </a:xfrm>
              <a:prstGeom prst="rect">
                <a:avLst/>
              </a:prstGeom>
              <a:noFill/>
            </p:spPr>
            <p:txBody>
              <a:bodyPr wrap="square" rtlCol="0">
                <a:spAutoFit/>
              </a:bodyPr>
              <a:lstStyle/>
              <a:p>
                <a:r>
                  <a:rPr lang="en-US" altLang="zh-TW" sz="2400" dirty="0"/>
                  <a:t>Until the end of the episode, the cumulated reward is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𝐺</m:t>
                        </m:r>
                      </m:e>
                      <m:sub>
                        <m:r>
                          <a:rPr lang="en-US" altLang="zh-TW" sz="2400" b="0" i="1" smtClean="0">
                            <a:latin typeface="Cambria Math" panose="02040503050406030204" pitchFamily="18" charset="0"/>
                          </a:rPr>
                          <m:t>𝑎</m:t>
                        </m:r>
                      </m:sub>
                    </m:sSub>
                  </m:oMath>
                </a14:m>
                <a:r>
                  <a:rPr lang="en-US" altLang="zh-TW" sz="2400" dirty="0"/>
                  <a:t> </a:t>
                </a:r>
                <a:endParaRPr lang="zh-TW" altLang="en-US" sz="24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628650" y="3466122"/>
                <a:ext cx="3885292" cy="830997"/>
              </a:xfrm>
              <a:prstGeom prst="rect">
                <a:avLst/>
              </a:prstGeom>
              <a:blipFill>
                <a:blip r:embed="rId5"/>
                <a:stretch>
                  <a:fillRect l="-2355" t="-5882" r="-157"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493486" y="4653469"/>
                <a:ext cx="3628571" cy="461665"/>
              </a:xfrm>
              <a:prstGeom prst="rect">
                <a:avLst/>
              </a:prstGeom>
              <a:noFill/>
            </p:spPr>
            <p:txBody>
              <a:bodyPr wrap="square" rtlCol="0">
                <a:spAutoFit/>
              </a:bodyPr>
              <a:lstStyle/>
              <a:p>
                <a:r>
                  <a:rPr lang="en-US" altLang="zh-TW" sz="2400" dirty="0"/>
                  <a:t>After seeing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𝑏</m:t>
                        </m:r>
                      </m:sub>
                    </m:sSub>
                  </m:oMath>
                </a14:m>
                <a:r>
                  <a:rPr lang="en-US" altLang="zh-TW" sz="2400" dirty="0"/>
                  <a:t>,</a:t>
                </a:r>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93486" y="4653469"/>
                <a:ext cx="3628571" cy="461665"/>
              </a:xfrm>
              <a:prstGeom prst="rect">
                <a:avLst/>
              </a:prstGeom>
              <a:blipFill>
                <a:blip r:embed="rId6"/>
                <a:stretch>
                  <a:fillRect l="-2689"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628650" y="5115134"/>
                <a:ext cx="3885292" cy="830997"/>
              </a:xfrm>
              <a:prstGeom prst="rect">
                <a:avLst/>
              </a:prstGeom>
              <a:noFill/>
            </p:spPr>
            <p:txBody>
              <a:bodyPr wrap="square" rtlCol="0">
                <a:spAutoFit/>
              </a:bodyPr>
              <a:lstStyle/>
              <a:p>
                <a:r>
                  <a:rPr lang="en-US" altLang="zh-TW" sz="2400" dirty="0"/>
                  <a:t>Until the end of the episode, the cumulated reward is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𝐺</m:t>
                        </m:r>
                      </m:e>
                      <m:sub>
                        <m:r>
                          <a:rPr lang="en-US" altLang="zh-TW" sz="2400" b="0" i="1" smtClean="0">
                            <a:latin typeface="Cambria Math" panose="02040503050406030204" pitchFamily="18" charset="0"/>
                          </a:rPr>
                          <m:t>𝑏</m:t>
                        </m:r>
                      </m:sub>
                    </m:sSub>
                  </m:oMath>
                </a14:m>
                <a:r>
                  <a:rPr lang="en-US" altLang="zh-TW" sz="2400" dirty="0"/>
                  <a:t> </a:t>
                </a:r>
                <a:endParaRPr lang="zh-TW" altLang="en-US" sz="24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628650" y="5115134"/>
                <a:ext cx="3885292" cy="830997"/>
              </a:xfrm>
              <a:prstGeom prst="rect">
                <a:avLst/>
              </a:prstGeom>
              <a:blipFill>
                <a:blip r:embed="rId7"/>
                <a:stretch>
                  <a:fillRect l="-2355" t="-5882" r="-157" b="-16176"/>
                </a:stretch>
              </a:blipFill>
            </p:spPr>
            <p:txBody>
              <a:bodyPr/>
              <a:lstStyle/>
              <a:p>
                <a:r>
                  <a:rPr lang="zh-TW" altLang="en-US">
                    <a:noFill/>
                  </a:rPr>
                  <a:t> </a:t>
                </a:r>
              </a:p>
            </p:txBody>
          </p:sp>
        </mc:Fallback>
      </mc:AlternateContent>
      <p:cxnSp>
        <p:nvCxnSpPr>
          <p:cNvPr id="11" name="直線單箭頭接點 10"/>
          <p:cNvCxnSpPr>
            <a:cxnSpLocks/>
          </p:cNvCxnSpPr>
          <p:nvPr/>
        </p:nvCxnSpPr>
        <p:spPr>
          <a:xfrm>
            <a:off x="6448041" y="3815179"/>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矩形 11"/>
              <p:cNvSpPr/>
              <p:nvPr/>
            </p:nvSpPr>
            <p:spPr>
              <a:xfrm>
                <a:off x="6781033" y="3563142"/>
                <a:ext cx="117346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𝑎</m:t>
                              </m:r>
                            </m:sub>
                          </m:sSub>
                        </m:e>
                      </m:d>
                    </m:oMath>
                  </m:oMathPara>
                </a14:m>
                <a:endParaRPr lang="zh-TW" altLang="en-US" sz="2400" dirty="0"/>
              </a:p>
            </p:txBody>
          </p:sp>
        </mc:Choice>
        <mc:Fallback xmlns="">
          <p:sp>
            <p:nvSpPr>
              <p:cNvPr id="12" name="矩形 11"/>
              <p:cNvSpPr>
                <a:spLocks noRot="1" noChangeAspect="1" noMove="1" noResize="1" noEditPoints="1" noAdjustHandles="1" noChangeArrowheads="1" noChangeShapeType="1" noTextEdit="1"/>
              </p:cNvSpPr>
              <p:nvPr/>
            </p:nvSpPr>
            <p:spPr>
              <a:xfrm>
                <a:off x="6781033" y="3563142"/>
                <a:ext cx="1173463" cy="461665"/>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5714160" y="3114525"/>
                <a:ext cx="820965"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oMath>
                  </m:oMathPara>
                </a14:m>
                <a:endParaRPr lang="zh-TW" altLang="en-US" sz="2800" dirty="0"/>
              </a:p>
            </p:txBody>
          </p:sp>
        </mc:Choice>
        <mc:Fallback xmlns="">
          <p:sp>
            <p:nvSpPr>
              <p:cNvPr id="9" name="矩形 8"/>
              <p:cNvSpPr>
                <a:spLocks noRot="1" noChangeAspect="1" noMove="1" noResize="1" noEditPoints="1" noAdjustHandles="1" noChangeArrowheads="1" noChangeShapeType="1" noTextEdit="1"/>
              </p:cNvSpPr>
              <p:nvPr/>
            </p:nvSpPr>
            <p:spPr>
              <a:xfrm>
                <a:off x="5714160" y="3114525"/>
                <a:ext cx="820965" cy="1358900"/>
              </a:xfrm>
              <a:prstGeom prst="rect">
                <a:avLst/>
              </a:prstGeom>
              <a:blipFill>
                <a:blip r:embed="rId9"/>
                <a:stretch>
                  <a:fillRect/>
                </a:stretch>
              </a:blipFill>
            </p:spPr>
            <p:txBody>
              <a:bodyPr/>
              <a:lstStyle/>
              <a:p>
                <a:r>
                  <a:rPr lang="zh-TW" altLang="en-US">
                    <a:noFill/>
                  </a:rPr>
                  <a:t> </a:t>
                </a:r>
              </a:p>
            </p:txBody>
          </p:sp>
        </mc:Fallback>
      </mc:AlternateContent>
      <p:cxnSp>
        <p:nvCxnSpPr>
          <p:cNvPr id="18" name="直線單箭頭接點 17"/>
          <p:cNvCxnSpPr>
            <a:cxnSpLocks/>
          </p:cNvCxnSpPr>
          <p:nvPr/>
        </p:nvCxnSpPr>
        <p:spPr>
          <a:xfrm>
            <a:off x="5322275" y="3793973"/>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群組 18"/>
          <p:cNvGrpSpPr/>
          <p:nvPr/>
        </p:nvGrpSpPr>
        <p:grpSpPr>
          <a:xfrm>
            <a:off x="4917166" y="3338832"/>
            <a:ext cx="542008" cy="910282"/>
            <a:chOff x="4892122" y="3228766"/>
            <a:chExt cx="542008" cy="910282"/>
          </a:xfrm>
        </p:grpSpPr>
        <p:sp>
          <p:nvSpPr>
            <p:cNvPr id="8" name="矩形 7"/>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0" name="矩形 9"/>
                <p:cNvSpPr/>
                <p:nvPr/>
              </p:nvSpPr>
              <p:spPr>
                <a:xfrm>
                  <a:off x="4892122" y="3453073"/>
                  <a:ext cx="54200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𝑎</m:t>
                            </m:r>
                          </m:sub>
                        </m:sSub>
                      </m:oMath>
                    </m:oMathPara>
                  </a14:m>
                  <a:endParaRPr lang="zh-TW" altLang="en-US" sz="2400" dirty="0"/>
                </a:p>
              </p:txBody>
            </p:sp>
          </mc:Choice>
          <mc:Fallback xmlns="">
            <p:sp>
              <p:nvSpPr>
                <p:cNvPr id="10" name="矩形 9"/>
                <p:cNvSpPr>
                  <a:spLocks noRot="1" noChangeAspect="1" noMove="1" noResize="1" noEditPoints="1" noAdjustHandles="1" noChangeArrowheads="1" noChangeShapeType="1" noTextEdit="1"/>
                </p:cNvSpPr>
                <p:nvPr/>
              </p:nvSpPr>
              <p:spPr>
                <a:xfrm>
                  <a:off x="4892122" y="3453073"/>
                  <a:ext cx="542008" cy="461665"/>
                </a:xfrm>
                <a:prstGeom prst="rect">
                  <a:avLst/>
                </a:prstGeom>
                <a:blipFill>
                  <a:blip r:embed="rId10"/>
                  <a:stretch>
                    <a:fillRect/>
                  </a:stretch>
                </a:blipFill>
              </p:spPr>
              <p:txBody>
                <a:bodyPr/>
                <a:lstStyle/>
                <a:p>
                  <a:r>
                    <a:rPr lang="zh-TW" altLang="en-US">
                      <a:noFill/>
                    </a:rPr>
                    <a:t> </a:t>
                  </a:r>
                </a:p>
              </p:txBody>
            </p:sp>
          </mc:Fallback>
        </mc:AlternateContent>
      </p:grpSp>
      <p:cxnSp>
        <p:nvCxnSpPr>
          <p:cNvPr id="20" name="直線單箭頭接點 19"/>
          <p:cNvCxnSpPr>
            <a:cxnSpLocks/>
          </p:cNvCxnSpPr>
          <p:nvPr/>
        </p:nvCxnSpPr>
        <p:spPr>
          <a:xfrm>
            <a:off x="7815034" y="3823001"/>
            <a:ext cx="391885"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矩形 20"/>
              <p:cNvSpPr/>
              <p:nvPr/>
            </p:nvSpPr>
            <p:spPr>
              <a:xfrm>
                <a:off x="8148026" y="3563138"/>
                <a:ext cx="588816" cy="461665"/>
              </a:xfrm>
              <a:prstGeom prst="rect">
                <a:avLst/>
              </a:prstGeom>
            </p:spPr>
            <p:txBody>
              <a:bodyPr wrap="none">
                <a:spAutoFit/>
              </a:bodyPr>
              <a:lstStyle/>
              <a:p>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𝐺</m:t>
                        </m:r>
                      </m:e>
                      <m:sub>
                        <m:r>
                          <a:rPr lang="en-US" altLang="zh-TW" sz="2400" i="1">
                            <a:latin typeface="Cambria Math" panose="02040503050406030204" pitchFamily="18" charset="0"/>
                          </a:rPr>
                          <m:t>𝑎</m:t>
                        </m:r>
                      </m:sub>
                    </m:sSub>
                  </m:oMath>
                </a14:m>
                <a:r>
                  <a:rPr lang="en-US" altLang="zh-TW" sz="2400" dirty="0"/>
                  <a:t> </a:t>
                </a:r>
                <a:endParaRPr lang="zh-TW" altLang="en-US" sz="2400" dirty="0"/>
              </a:p>
            </p:txBody>
          </p:sp>
        </mc:Choice>
        <mc:Fallback xmlns="">
          <p:sp>
            <p:nvSpPr>
              <p:cNvPr id="21" name="矩形 20"/>
              <p:cNvSpPr>
                <a:spLocks noRot="1" noChangeAspect="1" noMove="1" noResize="1" noEditPoints="1" noAdjustHandles="1" noChangeArrowheads="1" noChangeShapeType="1" noTextEdit="1"/>
              </p:cNvSpPr>
              <p:nvPr/>
            </p:nvSpPr>
            <p:spPr>
              <a:xfrm>
                <a:off x="8148026" y="3563138"/>
                <a:ext cx="588816" cy="461665"/>
              </a:xfrm>
              <a:prstGeom prst="rect">
                <a:avLst/>
              </a:prstGeom>
              <a:blipFill>
                <a:blip r:embed="rId11"/>
                <a:stretch>
                  <a:fillRect l="-3125"/>
                </a:stretch>
              </a:blipFill>
            </p:spPr>
            <p:txBody>
              <a:bodyPr/>
              <a:lstStyle/>
              <a:p>
                <a:r>
                  <a:rPr lang="zh-TW" altLang="en-US">
                    <a:noFill/>
                  </a:rPr>
                  <a:t> </a:t>
                </a:r>
              </a:p>
            </p:txBody>
          </p:sp>
        </mc:Fallback>
      </mc:AlternateContent>
      <p:cxnSp>
        <p:nvCxnSpPr>
          <p:cNvPr id="22" name="直線單箭頭接點 21"/>
          <p:cNvCxnSpPr>
            <a:cxnSpLocks/>
          </p:cNvCxnSpPr>
          <p:nvPr/>
        </p:nvCxnSpPr>
        <p:spPr>
          <a:xfrm>
            <a:off x="6448041" y="5534149"/>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矩形 22"/>
              <p:cNvSpPr/>
              <p:nvPr/>
            </p:nvSpPr>
            <p:spPr>
              <a:xfrm>
                <a:off x="6781033" y="5282112"/>
                <a:ext cx="12425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𝑏</m:t>
                              </m:r>
                            </m:sub>
                          </m:sSub>
                          <m:r>
                            <m:rPr>
                              <m:nor/>
                            </m:rPr>
                            <a:rPr lang="zh-TW" altLang="en-US" sz="2400" dirty="0"/>
                            <m:t> </m:t>
                          </m:r>
                        </m:e>
                      </m:d>
                    </m:oMath>
                  </m:oMathPara>
                </a14:m>
                <a:endParaRPr lang="zh-TW" altLang="en-US" sz="2400" dirty="0"/>
              </a:p>
            </p:txBody>
          </p:sp>
        </mc:Choice>
        <mc:Fallback xmlns="">
          <p:sp>
            <p:nvSpPr>
              <p:cNvPr id="23" name="矩形 22"/>
              <p:cNvSpPr>
                <a:spLocks noRot="1" noChangeAspect="1" noMove="1" noResize="1" noEditPoints="1" noAdjustHandles="1" noChangeArrowheads="1" noChangeShapeType="1" noTextEdit="1"/>
              </p:cNvSpPr>
              <p:nvPr/>
            </p:nvSpPr>
            <p:spPr>
              <a:xfrm>
                <a:off x="6781033" y="5282112"/>
                <a:ext cx="1242584" cy="461665"/>
              </a:xfrm>
              <a:prstGeom prst="rect">
                <a:avLst/>
              </a:prstGeom>
              <a:blipFill>
                <a:blip r:embed="rId12"/>
                <a:stretch>
                  <a:fillRect b="-263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矩形 23"/>
              <p:cNvSpPr/>
              <p:nvPr/>
            </p:nvSpPr>
            <p:spPr>
              <a:xfrm>
                <a:off x="5714160" y="4833495"/>
                <a:ext cx="820965"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oMath>
                  </m:oMathPara>
                </a14:m>
                <a:endParaRPr lang="zh-TW" altLang="en-US" sz="2800" dirty="0"/>
              </a:p>
            </p:txBody>
          </p:sp>
        </mc:Choice>
        <mc:Fallback xmlns="">
          <p:sp>
            <p:nvSpPr>
              <p:cNvPr id="24" name="矩形 23"/>
              <p:cNvSpPr>
                <a:spLocks noRot="1" noChangeAspect="1" noMove="1" noResize="1" noEditPoints="1" noAdjustHandles="1" noChangeArrowheads="1" noChangeShapeType="1" noTextEdit="1"/>
              </p:cNvSpPr>
              <p:nvPr/>
            </p:nvSpPr>
            <p:spPr>
              <a:xfrm>
                <a:off x="5714160" y="4833495"/>
                <a:ext cx="820965" cy="1358900"/>
              </a:xfrm>
              <a:prstGeom prst="rect">
                <a:avLst/>
              </a:prstGeom>
              <a:blipFill>
                <a:blip r:embed="rId13"/>
                <a:stretch>
                  <a:fillRect/>
                </a:stretch>
              </a:blipFill>
            </p:spPr>
            <p:txBody>
              <a:bodyPr/>
              <a:lstStyle/>
              <a:p>
                <a:r>
                  <a:rPr lang="zh-TW" altLang="en-US">
                    <a:noFill/>
                  </a:rPr>
                  <a:t> </a:t>
                </a:r>
              </a:p>
            </p:txBody>
          </p:sp>
        </mc:Fallback>
      </mc:AlternateContent>
      <p:cxnSp>
        <p:nvCxnSpPr>
          <p:cNvPr id="25" name="直線單箭頭接點 24"/>
          <p:cNvCxnSpPr>
            <a:cxnSpLocks/>
          </p:cNvCxnSpPr>
          <p:nvPr/>
        </p:nvCxnSpPr>
        <p:spPr>
          <a:xfrm>
            <a:off x="5322275" y="5512943"/>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群組 25"/>
          <p:cNvGrpSpPr/>
          <p:nvPr/>
        </p:nvGrpSpPr>
        <p:grpSpPr>
          <a:xfrm>
            <a:off x="4917166" y="5057802"/>
            <a:ext cx="542008" cy="910282"/>
            <a:chOff x="4892122" y="3228766"/>
            <a:chExt cx="542008" cy="910282"/>
          </a:xfrm>
        </p:grpSpPr>
        <p:sp>
          <p:nvSpPr>
            <p:cNvPr id="27" name="矩形 26"/>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8" name="矩形 27"/>
                <p:cNvSpPr/>
                <p:nvPr/>
              </p:nvSpPr>
              <p:spPr>
                <a:xfrm>
                  <a:off x="4892122" y="3453073"/>
                  <a:ext cx="54200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𝑏</m:t>
                            </m:r>
                          </m:sub>
                        </m:sSub>
                      </m:oMath>
                    </m:oMathPara>
                  </a14:m>
                  <a:endParaRPr lang="zh-TW" altLang="en-US" sz="2400" dirty="0"/>
                </a:p>
              </p:txBody>
            </p:sp>
          </mc:Choice>
          <mc:Fallback xmlns="">
            <p:sp>
              <p:nvSpPr>
                <p:cNvPr id="28" name="矩形 27"/>
                <p:cNvSpPr>
                  <a:spLocks noRot="1" noChangeAspect="1" noMove="1" noResize="1" noEditPoints="1" noAdjustHandles="1" noChangeArrowheads="1" noChangeShapeType="1" noTextEdit="1"/>
                </p:cNvSpPr>
                <p:nvPr/>
              </p:nvSpPr>
              <p:spPr>
                <a:xfrm>
                  <a:off x="4892122" y="3453073"/>
                  <a:ext cx="542008" cy="461665"/>
                </a:xfrm>
                <a:prstGeom prst="rect">
                  <a:avLst/>
                </a:prstGeom>
                <a:blipFill>
                  <a:blip r:embed="rId14"/>
                  <a:stretch>
                    <a:fillRect b="-2632"/>
                  </a:stretch>
                </a:blipFill>
              </p:spPr>
              <p:txBody>
                <a:bodyPr/>
                <a:lstStyle/>
                <a:p>
                  <a:r>
                    <a:rPr lang="zh-TW" altLang="en-US">
                      <a:noFill/>
                    </a:rPr>
                    <a:t> </a:t>
                  </a:r>
                </a:p>
              </p:txBody>
            </p:sp>
          </mc:Fallback>
        </mc:AlternateContent>
      </p:grpSp>
      <p:cxnSp>
        <p:nvCxnSpPr>
          <p:cNvPr id="29" name="直線單箭頭接點 28"/>
          <p:cNvCxnSpPr>
            <a:cxnSpLocks/>
          </p:cNvCxnSpPr>
          <p:nvPr/>
        </p:nvCxnSpPr>
        <p:spPr>
          <a:xfrm>
            <a:off x="7829548" y="5541971"/>
            <a:ext cx="391885"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矩形 29"/>
              <p:cNvSpPr/>
              <p:nvPr/>
            </p:nvSpPr>
            <p:spPr>
              <a:xfrm>
                <a:off x="8162540" y="5282108"/>
                <a:ext cx="591957" cy="461665"/>
              </a:xfrm>
              <a:prstGeom prst="rect">
                <a:avLst/>
              </a:prstGeom>
            </p:spPr>
            <p:txBody>
              <a:bodyPr wrap="none">
                <a:spAutoFit/>
              </a:bodyPr>
              <a:lstStyle/>
              <a:p>
                <a14:m>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𝐺</m:t>
                        </m:r>
                      </m:e>
                      <m:sub>
                        <m:r>
                          <a:rPr lang="en-US" altLang="zh-TW" sz="2400" b="0" i="1" smtClean="0">
                            <a:latin typeface="Cambria Math" panose="02040503050406030204" pitchFamily="18" charset="0"/>
                          </a:rPr>
                          <m:t>𝑏</m:t>
                        </m:r>
                      </m:sub>
                    </m:sSub>
                  </m:oMath>
                </a14:m>
                <a:r>
                  <a:rPr lang="en-US" altLang="zh-TW" sz="2400" dirty="0"/>
                  <a:t> </a:t>
                </a:r>
                <a:endParaRPr lang="zh-TW" altLang="en-US" sz="2400" dirty="0"/>
              </a:p>
            </p:txBody>
          </p:sp>
        </mc:Choice>
        <mc:Fallback xmlns="">
          <p:sp>
            <p:nvSpPr>
              <p:cNvPr id="30" name="矩形 29"/>
              <p:cNvSpPr>
                <a:spLocks noRot="1" noChangeAspect="1" noMove="1" noResize="1" noEditPoints="1" noAdjustHandles="1" noChangeArrowheads="1" noChangeShapeType="1" noTextEdit="1"/>
              </p:cNvSpPr>
              <p:nvPr/>
            </p:nvSpPr>
            <p:spPr>
              <a:xfrm>
                <a:off x="8162540" y="5282108"/>
                <a:ext cx="591957" cy="461665"/>
              </a:xfrm>
              <a:prstGeom prst="rect">
                <a:avLst/>
              </a:prstGeom>
              <a:blipFill>
                <a:blip r:embed="rId15"/>
                <a:stretch>
                  <a:fillRect l="-2062" b="-263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778038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p:bldP spid="9" grpId="0" animBg="1"/>
      <p:bldP spid="21" grpId="0"/>
      <p:bldP spid="23" grpId="0"/>
      <p:bldP spid="24"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p:cNvSpPr>
                <a:spLocks noGrp="1"/>
              </p:cNvSpPr>
              <p:nvPr>
                <p:ph type="title"/>
              </p:nvPr>
            </p:nvSpPr>
            <p:spPr/>
            <p:txBody>
              <a:bodyPr/>
              <a:lstStyle/>
              <a:p>
                <a:r>
                  <a:rPr lang="en-US" altLang="zh-TW" dirty="0"/>
                  <a:t>How to estimate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zh-TW" altLang="en-US" i="1">
                            <a:latin typeface="Cambria Math" panose="02040503050406030204" pitchFamily="18" charset="0"/>
                          </a:rPr>
                          <m:t>𝜋</m:t>
                        </m:r>
                      </m:sup>
                    </m:sSup>
                    <m:d>
                      <m:dPr>
                        <m:ctrlPr>
                          <a:rPr lang="en-US" altLang="zh-TW" i="1">
                            <a:latin typeface="Cambria Math" panose="02040503050406030204" pitchFamily="18" charset="0"/>
                          </a:rPr>
                        </m:ctrlPr>
                      </m:dPr>
                      <m:e>
                        <m:r>
                          <a:rPr lang="en-US" altLang="zh-TW" i="1">
                            <a:latin typeface="Cambria Math" panose="02040503050406030204" pitchFamily="18" charset="0"/>
                          </a:rPr>
                          <m:t>𝑠</m:t>
                        </m:r>
                      </m:e>
                    </m:d>
                  </m:oMath>
                </a14:m>
                <a:endParaRPr lang="zh-TW" altLang="en-US" dirty="0"/>
              </a:p>
            </p:txBody>
          </p:sp>
        </mc:Choice>
        <mc:Fallback xmlns="">
          <p:sp>
            <p:nvSpPr>
              <p:cNvPr id="2" name="標題 1"/>
              <p:cNvSpPr>
                <a:spLocks noGrp="1" noRot="1" noChangeAspect="1" noMove="1" noResize="1" noEditPoints="1" noAdjustHandles="1" noChangeArrowheads="1" noChangeShapeType="1" noTextEdit="1"/>
              </p:cNvSpPr>
              <p:nvPr>
                <p:ph type="title"/>
              </p:nvPr>
            </p:nvSpPr>
            <p:spPr>
              <a:blipFill>
                <a:blip r:embed="rId3"/>
                <a:stretch>
                  <a:fillRect l="-3091"/>
                </a:stretch>
              </a:blipFill>
            </p:spPr>
            <p:txBody>
              <a:bodyPr/>
              <a:lstStyle/>
              <a:p>
                <a:r>
                  <a:rPr lang="zh-TW" altLang="en-US">
                    <a:noFill/>
                  </a:rPr>
                  <a:t> </a:t>
                </a:r>
              </a:p>
            </p:txBody>
          </p:sp>
        </mc:Fallback>
      </mc:AlternateContent>
      <p:sp>
        <p:nvSpPr>
          <p:cNvPr id="3" name="內容版面配置區 2"/>
          <p:cNvSpPr>
            <a:spLocks noGrp="1"/>
          </p:cNvSpPr>
          <p:nvPr>
            <p:ph idx="1"/>
          </p:nvPr>
        </p:nvSpPr>
        <p:spPr/>
        <p:txBody>
          <a:bodyPr/>
          <a:lstStyle/>
          <a:p>
            <a:r>
              <a:rPr lang="en-US" altLang="zh-TW" dirty="0"/>
              <a:t>Temporal-difference approach </a:t>
            </a:r>
            <a:endParaRPr lang="zh-TW" altLang="en-US" dirty="0"/>
          </a:p>
        </p:txBody>
      </p:sp>
      <mc:AlternateContent xmlns:mc="http://schemas.openxmlformats.org/markup-compatibility/2006">
        <mc:Choice xmlns:a14="http://schemas.microsoft.com/office/drawing/2010/main" Requires="a14">
          <p:sp>
            <p:nvSpPr>
              <p:cNvPr id="4" name="文字方塊 3"/>
              <p:cNvSpPr txBox="1"/>
              <p:nvPr/>
            </p:nvSpPr>
            <p:spPr>
              <a:xfrm>
                <a:off x="5384277" y="2349274"/>
                <a:ext cx="27551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rPr>
                        <m:t>⋯</m:t>
                      </m:r>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𝑎</m:t>
                          </m:r>
                        </m:e>
                        <m:sub>
                          <m:r>
                            <a:rPr lang="en-US" altLang="zh-TW" sz="2800" i="1">
                              <a:latin typeface="Cambria Math" panose="02040503050406030204" pitchFamily="18" charset="0"/>
                            </a:rPr>
                            <m:t>𝑡</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𝑟</m:t>
                          </m:r>
                        </m:e>
                        <m:sub>
                          <m:r>
                            <a:rPr lang="en-US" altLang="zh-TW" sz="2800" i="1">
                              <a:latin typeface="Cambria Math" panose="02040503050406030204" pitchFamily="18" charset="0"/>
                            </a:rPr>
                            <m:t>𝑡</m:t>
                          </m:r>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ea typeface="Cambria Math" panose="02040503050406030204" pitchFamily="18" charset="0"/>
                        </a:rPr>
                        <m:t>⋯</m:t>
                      </m:r>
                    </m:oMath>
                  </m:oMathPara>
                </a14:m>
                <a:endParaRPr lang="zh-TW" altLang="en-US" sz="2800" dirty="0"/>
              </a:p>
            </p:txBody>
          </p:sp>
        </mc:Choice>
        <mc:Fallback>
          <p:sp>
            <p:nvSpPr>
              <p:cNvPr id="4" name="文字方塊 3"/>
              <p:cNvSpPr txBox="1">
                <a:spLocks noRot="1" noChangeAspect="1" noMove="1" noResize="1" noEditPoints="1" noAdjustHandles="1" noChangeArrowheads="1" noChangeShapeType="1" noTextEdit="1"/>
              </p:cNvSpPr>
              <p:nvPr/>
            </p:nvSpPr>
            <p:spPr>
              <a:xfrm>
                <a:off x="5384277" y="2349274"/>
                <a:ext cx="2755177" cy="430887"/>
              </a:xfrm>
              <a:prstGeom prst="rect">
                <a:avLst/>
              </a:prstGeom>
              <a:blipFill>
                <a:blip r:embed="rId4"/>
                <a:stretch>
                  <a:fillRect/>
                </a:stretch>
              </a:blipFill>
            </p:spPr>
            <p:txBody>
              <a:bodyPr/>
              <a:lstStyle/>
              <a:p>
                <a:r>
                  <a:rPr lang="zh-TW" altLang="en-US">
                    <a:noFill/>
                  </a:rPr>
                  <a:t> </a:t>
                </a:r>
              </a:p>
            </p:txBody>
          </p:sp>
        </mc:Fallback>
      </mc:AlternateContent>
      <p:cxnSp>
        <p:nvCxnSpPr>
          <p:cNvPr id="5" name="直線單箭頭接點 4"/>
          <p:cNvCxnSpPr>
            <a:cxnSpLocks/>
          </p:cNvCxnSpPr>
          <p:nvPr/>
        </p:nvCxnSpPr>
        <p:spPr>
          <a:xfrm>
            <a:off x="2695571" y="3409724"/>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 name="矩形 5"/>
              <p:cNvSpPr/>
              <p:nvPr/>
            </p:nvSpPr>
            <p:spPr>
              <a:xfrm>
                <a:off x="3028563" y="3157687"/>
                <a:ext cx="11383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sub>
                          </m:sSub>
                        </m:e>
                      </m:d>
                    </m:oMath>
                  </m:oMathPara>
                </a14:m>
                <a:endParaRPr lang="zh-TW" altLang="en-US" sz="2400" dirty="0"/>
              </a:p>
            </p:txBody>
          </p:sp>
        </mc:Choice>
        <mc:Fallback>
          <p:sp>
            <p:nvSpPr>
              <p:cNvPr id="6" name="矩形 5"/>
              <p:cNvSpPr>
                <a:spLocks noRot="1" noChangeAspect="1" noMove="1" noResize="1" noEditPoints="1" noAdjustHandles="1" noChangeArrowheads="1" noChangeShapeType="1" noTextEdit="1"/>
              </p:cNvSpPr>
              <p:nvPr/>
            </p:nvSpPr>
            <p:spPr>
              <a:xfrm>
                <a:off x="3028563" y="3157687"/>
                <a:ext cx="1138389" cy="461665"/>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矩形 6"/>
              <p:cNvSpPr/>
              <p:nvPr/>
            </p:nvSpPr>
            <p:spPr>
              <a:xfrm>
                <a:off x="1961690" y="2709070"/>
                <a:ext cx="820965"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oMath>
                  </m:oMathPara>
                </a14:m>
                <a:endParaRPr lang="zh-TW" altLang="en-US" sz="2800" dirty="0"/>
              </a:p>
            </p:txBody>
          </p:sp>
        </mc:Choice>
        <mc:Fallback>
          <p:sp>
            <p:nvSpPr>
              <p:cNvPr id="7" name="矩形 6"/>
              <p:cNvSpPr>
                <a:spLocks noRot="1" noChangeAspect="1" noMove="1" noResize="1" noEditPoints="1" noAdjustHandles="1" noChangeArrowheads="1" noChangeShapeType="1" noTextEdit="1"/>
              </p:cNvSpPr>
              <p:nvPr/>
            </p:nvSpPr>
            <p:spPr>
              <a:xfrm>
                <a:off x="1961690" y="2709070"/>
                <a:ext cx="820965" cy="1358900"/>
              </a:xfrm>
              <a:prstGeom prst="rect">
                <a:avLst/>
              </a:prstGeom>
              <a:blipFill>
                <a:blip r:embed="rId6"/>
                <a:stretch>
                  <a:fillRect/>
                </a:stretch>
              </a:blipFill>
            </p:spPr>
            <p:txBody>
              <a:bodyPr/>
              <a:lstStyle/>
              <a:p>
                <a:r>
                  <a:rPr lang="zh-TW" altLang="en-US">
                    <a:noFill/>
                  </a:rPr>
                  <a:t> </a:t>
                </a:r>
              </a:p>
            </p:txBody>
          </p:sp>
        </mc:Fallback>
      </mc:AlternateContent>
      <p:cxnSp>
        <p:nvCxnSpPr>
          <p:cNvPr id="8" name="直線單箭頭接點 7"/>
          <p:cNvCxnSpPr>
            <a:cxnSpLocks/>
          </p:cNvCxnSpPr>
          <p:nvPr/>
        </p:nvCxnSpPr>
        <p:spPr>
          <a:xfrm>
            <a:off x="1569805" y="3388518"/>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群組 8"/>
          <p:cNvGrpSpPr/>
          <p:nvPr/>
        </p:nvGrpSpPr>
        <p:grpSpPr>
          <a:xfrm>
            <a:off x="1164696" y="2933377"/>
            <a:ext cx="506934" cy="910282"/>
            <a:chOff x="4892122" y="3228766"/>
            <a:chExt cx="506934" cy="910282"/>
          </a:xfrm>
        </p:grpSpPr>
        <p:sp>
          <p:nvSpPr>
            <p:cNvPr id="10" name="矩形 9"/>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1" name="矩形 10"/>
                <p:cNvSpPr/>
                <p:nvPr/>
              </p:nvSpPr>
              <p:spPr>
                <a:xfrm>
                  <a:off x="4892122" y="3453073"/>
                  <a:ext cx="50693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sub>
                        </m:sSub>
                      </m:oMath>
                    </m:oMathPara>
                  </a14:m>
                  <a:endParaRPr lang="zh-TW" altLang="en-US" sz="2400" dirty="0"/>
                </a:p>
              </p:txBody>
            </p:sp>
          </mc:Choice>
          <mc:Fallback>
            <p:sp>
              <p:nvSpPr>
                <p:cNvPr id="11" name="矩形 10"/>
                <p:cNvSpPr>
                  <a:spLocks noRot="1" noChangeAspect="1" noMove="1" noResize="1" noEditPoints="1" noAdjustHandles="1" noChangeArrowheads="1" noChangeShapeType="1" noTextEdit="1"/>
                </p:cNvSpPr>
                <p:nvPr/>
              </p:nvSpPr>
              <p:spPr>
                <a:xfrm>
                  <a:off x="4892122" y="3453073"/>
                  <a:ext cx="506934" cy="461665"/>
                </a:xfrm>
                <a:prstGeom prst="rect">
                  <a:avLst/>
                </a:prstGeom>
                <a:blipFill>
                  <a:blip r:embed="rId7"/>
                  <a:stretch>
                    <a:fillRect/>
                  </a:stretch>
                </a:blipFill>
              </p:spPr>
              <p:txBody>
                <a:bodyPr/>
                <a:lstStyle/>
                <a:p>
                  <a:r>
                    <a:rPr lang="zh-TW" altLang="en-US">
                      <a:noFill/>
                    </a:rPr>
                    <a:t> </a:t>
                  </a:r>
                </a:p>
              </p:txBody>
            </p:sp>
          </mc:Fallback>
        </mc:AlternateContent>
      </p:grpSp>
      <p:cxnSp>
        <p:nvCxnSpPr>
          <p:cNvPr id="12" name="直線單箭頭接點 11"/>
          <p:cNvCxnSpPr>
            <a:cxnSpLocks/>
          </p:cNvCxnSpPr>
          <p:nvPr/>
        </p:nvCxnSpPr>
        <p:spPr>
          <a:xfrm>
            <a:off x="2695571" y="5128694"/>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 name="矩形 12"/>
              <p:cNvSpPr/>
              <p:nvPr/>
            </p:nvSpPr>
            <p:spPr>
              <a:xfrm>
                <a:off x="3028563" y="4876657"/>
                <a:ext cx="143173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sub>
                          </m:sSub>
                        </m:e>
                      </m:d>
                    </m:oMath>
                  </m:oMathPara>
                </a14:m>
                <a:endParaRPr lang="zh-TW" altLang="en-US" sz="2400" dirty="0"/>
              </a:p>
            </p:txBody>
          </p:sp>
        </mc:Choice>
        <mc:Fallback>
          <p:sp>
            <p:nvSpPr>
              <p:cNvPr id="13" name="矩形 12"/>
              <p:cNvSpPr>
                <a:spLocks noRot="1" noChangeAspect="1" noMove="1" noResize="1" noEditPoints="1" noAdjustHandles="1" noChangeArrowheads="1" noChangeShapeType="1" noTextEdit="1"/>
              </p:cNvSpPr>
              <p:nvPr/>
            </p:nvSpPr>
            <p:spPr>
              <a:xfrm>
                <a:off x="3028563" y="4876657"/>
                <a:ext cx="1431739" cy="461665"/>
              </a:xfrm>
              <a:prstGeom prst="rect">
                <a:avLst/>
              </a:prstGeom>
              <a:blipFill>
                <a:blip r:embed="rId8"/>
                <a:stretch>
                  <a:fillRect b="-131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4" name="矩形 13"/>
              <p:cNvSpPr/>
              <p:nvPr/>
            </p:nvSpPr>
            <p:spPr>
              <a:xfrm>
                <a:off x="1961690" y="4428040"/>
                <a:ext cx="820965"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oMath>
                  </m:oMathPara>
                </a14:m>
                <a:endParaRPr lang="zh-TW" altLang="en-US" sz="2800" dirty="0"/>
              </a:p>
            </p:txBody>
          </p:sp>
        </mc:Choice>
        <mc:Fallback>
          <p:sp>
            <p:nvSpPr>
              <p:cNvPr id="14" name="矩形 13"/>
              <p:cNvSpPr>
                <a:spLocks noRot="1" noChangeAspect="1" noMove="1" noResize="1" noEditPoints="1" noAdjustHandles="1" noChangeArrowheads="1" noChangeShapeType="1" noTextEdit="1"/>
              </p:cNvSpPr>
              <p:nvPr/>
            </p:nvSpPr>
            <p:spPr>
              <a:xfrm>
                <a:off x="1961690" y="4428040"/>
                <a:ext cx="820965" cy="1358900"/>
              </a:xfrm>
              <a:prstGeom prst="rect">
                <a:avLst/>
              </a:prstGeom>
              <a:blipFill>
                <a:blip r:embed="rId9"/>
                <a:stretch>
                  <a:fillRect/>
                </a:stretch>
              </a:blipFill>
            </p:spPr>
            <p:txBody>
              <a:bodyPr/>
              <a:lstStyle/>
              <a:p>
                <a:r>
                  <a:rPr lang="zh-TW" altLang="en-US">
                    <a:noFill/>
                  </a:rPr>
                  <a:t> </a:t>
                </a:r>
              </a:p>
            </p:txBody>
          </p:sp>
        </mc:Fallback>
      </mc:AlternateContent>
      <p:cxnSp>
        <p:nvCxnSpPr>
          <p:cNvPr id="15" name="直線單箭頭接點 14"/>
          <p:cNvCxnSpPr>
            <a:cxnSpLocks/>
          </p:cNvCxnSpPr>
          <p:nvPr/>
        </p:nvCxnSpPr>
        <p:spPr>
          <a:xfrm>
            <a:off x="1569805" y="5107488"/>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群組 15"/>
          <p:cNvGrpSpPr/>
          <p:nvPr/>
        </p:nvGrpSpPr>
        <p:grpSpPr>
          <a:xfrm>
            <a:off x="922864" y="4652347"/>
            <a:ext cx="800284" cy="910282"/>
            <a:chOff x="4650290" y="3228766"/>
            <a:chExt cx="800284" cy="910282"/>
          </a:xfrm>
        </p:grpSpPr>
        <p:sp>
          <p:nvSpPr>
            <p:cNvPr id="17" name="矩形 16"/>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8" name="矩形 17"/>
                <p:cNvSpPr/>
                <p:nvPr/>
              </p:nvSpPr>
              <p:spPr>
                <a:xfrm>
                  <a:off x="4650290" y="3474280"/>
                  <a:ext cx="8002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sub>
                        </m:sSub>
                      </m:oMath>
                    </m:oMathPara>
                  </a14:m>
                  <a:endParaRPr lang="zh-TW" altLang="en-US" sz="2400" dirty="0"/>
                </a:p>
              </p:txBody>
            </p:sp>
          </mc:Choice>
          <mc:Fallback>
            <p:sp>
              <p:nvSpPr>
                <p:cNvPr id="18" name="矩形 17"/>
                <p:cNvSpPr>
                  <a:spLocks noRot="1" noChangeAspect="1" noMove="1" noResize="1" noEditPoints="1" noAdjustHandles="1" noChangeArrowheads="1" noChangeShapeType="1" noTextEdit="1"/>
                </p:cNvSpPr>
                <p:nvPr/>
              </p:nvSpPr>
              <p:spPr>
                <a:xfrm>
                  <a:off x="4650290" y="3474280"/>
                  <a:ext cx="800284" cy="461665"/>
                </a:xfrm>
                <a:prstGeom prst="rect">
                  <a:avLst/>
                </a:prstGeom>
                <a:blipFill>
                  <a:blip r:embed="rId10"/>
                  <a:stretch>
                    <a:fillRect b="-2632"/>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19" name="矩形 18"/>
              <p:cNvSpPr/>
              <p:nvPr/>
            </p:nvSpPr>
            <p:spPr>
              <a:xfrm>
                <a:off x="4981474" y="2973856"/>
                <a:ext cx="32487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𝑎</m:t>
                              </m:r>
                            </m:sub>
                          </m:sSub>
                        </m:e>
                      </m:d>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𝑟</m:t>
                          </m:r>
                        </m:e>
                        <m:sub>
                          <m:r>
                            <a:rPr lang="en-US" altLang="zh-TW" sz="2400" i="1">
                              <a:latin typeface="Cambria Math" panose="02040503050406030204" pitchFamily="18" charset="0"/>
                            </a:rPr>
                            <m:t>𝑡</m:t>
                          </m:r>
                        </m:sub>
                      </m:sSub>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𝑏</m:t>
                              </m:r>
                            </m:sub>
                          </m:sSub>
                          <m:r>
                            <m:rPr>
                              <m:nor/>
                            </m:rPr>
                            <a:rPr lang="zh-TW" altLang="en-US" sz="2400" dirty="0"/>
                            <m:t> </m:t>
                          </m:r>
                        </m:e>
                      </m:d>
                    </m:oMath>
                  </m:oMathPara>
                </a14:m>
                <a:endParaRPr lang="zh-TW" altLang="en-US" sz="2400" dirty="0"/>
              </a:p>
            </p:txBody>
          </p:sp>
        </mc:Choice>
        <mc:Fallback>
          <p:sp>
            <p:nvSpPr>
              <p:cNvPr id="19" name="矩形 18"/>
              <p:cNvSpPr>
                <a:spLocks noRot="1" noChangeAspect="1" noMove="1" noResize="1" noEditPoints="1" noAdjustHandles="1" noChangeArrowheads="1" noChangeShapeType="1" noTextEdit="1"/>
              </p:cNvSpPr>
              <p:nvPr/>
            </p:nvSpPr>
            <p:spPr>
              <a:xfrm>
                <a:off x="4981474" y="2973856"/>
                <a:ext cx="3248710" cy="461665"/>
              </a:xfrm>
              <a:prstGeom prst="rect">
                <a:avLst/>
              </a:prstGeom>
              <a:blipFill>
                <a:blip r:embed="rId11"/>
                <a:stretch>
                  <a:fillRect b="-131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0" name="矩形 19"/>
              <p:cNvSpPr/>
              <p:nvPr/>
            </p:nvSpPr>
            <p:spPr>
              <a:xfrm>
                <a:off x="5212050" y="4035411"/>
                <a:ext cx="268259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sub>
                          </m:sSub>
                        </m:e>
                      </m:d>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sub>
                          </m:sSub>
                        </m:e>
                      </m:d>
                    </m:oMath>
                  </m:oMathPara>
                </a14:m>
                <a:endParaRPr lang="zh-TW" altLang="en-US" sz="2400" dirty="0"/>
              </a:p>
            </p:txBody>
          </p:sp>
        </mc:Choice>
        <mc:Fallback>
          <p:sp>
            <p:nvSpPr>
              <p:cNvPr id="20" name="矩形 19"/>
              <p:cNvSpPr>
                <a:spLocks noRot="1" noChangeAspect="1" noMove="1" noResize="1" noEditPoints="1" noAdjustHandles="1" noChangeArrowheads="1" noChangeShapeType="1" noTextEdit="1"/>
              </p:cNvSpPr>
              <p:nvPr/>
            </p:nvSpPr>
            <p:spPr>
              <a:xfrm>
                <a:off x="5212050" y="4035411"/>
                <a:ext cx="2682594" cy="461665"/>
              </a:xfrm>
              <a:prstGeom prst="rect">
                <a:avLst/>
              </a:prstGeom>
              <a:blipFill>
                <a:blip r:embed="rId12"/>
                <a:stretch>
                  <a:fillRect b="-1316"/>
                </a:stretch>
              </a:blipFill>
            </p:spPr>
            <p:txBody>
              <a:bodyPr/>
              <a:lstStyle/>
              <a:p>
                <a:r>
                  <a:rPr lang="zh-TW" altLang="en-US">
                    <a:noFill/>
                  </a:rPr>
                  <a:t> </a:t>
                </a:r>
              </a:p>
            </p:txBody>
          </p:sp>
        </mc:Fallback>
      </mc:AlternateContent>
      <p:cxnSp>
        <p:nvCxnSpPr>
          <p:cNvPr id="21" name="直線單箭頭接點 20"/>
          <p:cNvCxnSpPr>
            <a:cxnSpLocks/>
          </p:cNvCxnSpPr>
          <p:nvPr/>
        </p:nvCxnSpPr>
        <p:spPr>
          <a:xfrm>
            <a:off x="7838299" y="4295274"/>
            <a:ext cx="391885"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矩形 21"/>
              <p:cNvSpPr/>
              <p:nvPr/>
            </p:nvSpPr>
            <p:spPr>
              <a:xfrm>
                <a:off x="8171291" y="4035411"/>
                <a:ext cx="48385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𝑟</m:t>
                          </m:r>
                        </m:e>
                        <m:sub>
                          <m:r>
                            <a:rPr lang="en-US" altLang="zh-TW" sz="2400" i="1">
                              <a:latin typeface="Cambria Math" panose="02040503050406030204" pitchFamily="18" charset="0"/>
                            </a:rPr>
                            <m:t>𝑡</m:t>
                          </m:r>
                        </m:sub>
                      </m:sSub>
                    </m:oMath>
                  </m:oMathPara>
                </a14:m>
                <a:endParaRPr lang="zh-TW" altLang="en-US" sz="2400" dirty="0"/>
              </a:p>
            </p:txBody>
          </p:sp>
        </mc:Choice>
        <mc:Fallback>
          <p:sp>
            <p:nvSpPr>
              <p:cNvPr id="22" name="矩形 21"/>
              <p:cNvSpPr>
                <a:spLocks noRot="1" noChangeAspect="1" noMove="1" noResize="1" noEditPoints="1" noAdjustHandles="1" noChangeArrowheads="1" noChangeShapeType="1" noTextEdit="1"/>
              </p:cNvSpPr>
              <p:nvPr/>
            </p:nvSpPr>
            <p:spPr>
              <a:xfrm>
                <a:off x="8171291" y="4035411"/>
                <a:ext cx="483850" cy="461665"/>
              </a:xfrm>
              <a:prstGeom prst="rect">
                <a:avLst/>
              </a:prstGeom>
              <a:blipFill>
                <a:blip r:embed="rId13"/>
                <a:stretch>
                  <a:fillRect/>
                </a:stretch>
              </a:blipFill>
            </p:spPr>
            <p:txBody>
              <a:bodyPr/>
              <a:lstStyle/>
              <a:p>
                <a:r>
                  <a:rPr lang="zh-TW" altLang="en-US">
                    <a:noFill/>
                  </a:rPr>
                  <a:t> </a:t>
                </a:r>
              </a:p>
            </p:txBody>
          </p:sp>
        </mc:Fallback>
      </mc:AlternateContent>
      <p:sp>
        <p:nvSpPr>
          <p:cNvPr id="23" name="橢圓 22"/>
          <p:cNvSpPr/>
          <p:nvPr/>
        </p:nvSpPr>
        <p:spPr>
          <a:xfrm>
            <a:off x="4357107" y="4096998"/>
            <a:ext cx="429786" cy="4297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a:t>
            </a:r>
            <a:endParaRPr lang="zh-TW" altLang="en-US" sz="2400" dirty="0"/>
          </a:p>
        </p:txBody>
      </p:sp>
      <p:cxnSp>
        <p:nvCxnSpPr>
          <p:cNvPr id="24" name="直線單箭頭接點 23"/>
          <p:cNvCxnSpPr>
            <a:cxnSpLocks/>
            <a:endCxn id="23" idx="1"/>
          </p:cNvCxnSpPr>
          <p:nvPr/>
        </p:nvCxnSpPr>
        <p:spPr>
          <a:xfrm>
            <a:off x="3799032" y="3620788"/>
            <a:ext cx="621016" cy="5391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cxnSpLocks/>
            <a:endCxn id="23" idx="3"/>
          </p:cNvCxnSpPr>
          <p:nvPr/>
        </p:nvCxnSpPr>
        <p:spPr>
          <a:xfrm flipV="1">
            <a:off x="3931950" y="4463843"/>
            <a:ext cx="488098" cy="4691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cxnSpLocks/>
          </p:cNvCxnSpPr>
          <p:nvPr/>
        </p:nvCxnSpPr>
        <p:spPr>
          <a:xfrm flipV="1">
            <a:off x="4811884" y="4308388"/>
            <a:ext cx="419933" cy="35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318971" y="5878301"/>
            <a:ext cx="7258520" cy="830997"/>
          </a:xfrm>
          <a:prstGeom prst="rect">
            <a:avLst/>
          </a:prstGeom>
        </p:spPr>
        <p:txBody>
          <a:bodyPr wrap="square">
            <a:spAutoFit/>
          </a:bodyPr>
          <a:lstStyle/>
          <a:p>
            <a:r>
              <a:rPr lang="en-US" altLang="zh-TW" sz="2400" dirty="0"/>
              <a:t>Some applications have very long episodes, so that delaying all learning until an episode's end is too slow.</a:t>
            </a:r>
            <a:endParaRPr lang="zh-TW" altLang="en-US" sz="2400" dirty="0"/>
          </a:p>
        </p:txBody>
      </p:sp>
      <p:sp>
        <p:nvSpPr>
          <p:cNvPr id="28" name="矩形 27"/>
          <p:cNvSpPr/>
          <p:nvPr/>
        </p:nvSpPr>
        <p:spPr>
          <a:xfrm>
            <a:off x="6143655" y="2898416"/>
            <a:ext cx="850900" cy="738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493754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13" grpId="0"/>
      <p:bldP spid="14" grpId="0" animBg="1"/>
      <p:bldP spid="19" grpId="0"/>
      <p:bldP spid="20" grpId="0"/>
      <p:bldP spid="22" grpId="0"/>
      <p:bldP spid="23" grpId="0" animBg="1"/>
      <p:bldP spid="25"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MC </a:t>
            </a:r>
            <a:r>
              <a:rPr lang="en-US" altLang="zh-TW" dirty="0" err="1"/>
              <a:t>v.s</a:t>
            </a:r>
            <a:r>
              <a:rPr lang="en-US" altLang="zh-TW" dirty="0"/>
              <a:t>. TD</a:t>
            </a:r>
            <a:endParaRPr lang="zh-TW" altLang="en-US" dirty="0"/>
          </a:p>
        </p:txBody>
      </p:sp>
      <p:cxnSp>
        <p:nvCxnSpPr>
          <p:cNvPr id="4" name="直線單箭頭接點 3"/>
          <p:cNvCxnSpPr>
            <a:cxnSpLocks/>
          </p:cNvCxnSpPr>
          <p:nvPr/>
        </p:nvCxnSpPr>
        <p:spPr>
          <a:xfrm>
            <a:off x="2427583" y="2536486"/>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矩形 4"/>
              <p:cNvSpPr/>
              <p:nvPr/>
            </p:nvSpPr>
            <p:spPr>
              <a:xfrm>
                <a:off x="2760575" y="2284449"/>
                <a:ext cx="117346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𝑎</m:t>
                              </m:r>
                            </m:sub>
                          </m:sSub>
                        </m:e>
                      </m:d>
                    </m:oMath>
                  </m:oMathPara>
                </a14:m>
                <a:endParaRPr lang="zh-TW" altLang="en-US" sz="2400" dirty="0"/>
              </a:p>
            </p:txBody>
          </p:sp>
        </mc:Choice>
        <mc:Fallback>
          <p:sp>
            <p:nvSpPr>
              <p:cNvPr id="5" name="矩形 4"/>
              <p:cNvSpPr>
                <a:spLocks noRot="1" noChangeAspect="1" noMove="1" noResize="1" noEditPoints="1" noAdjustHandles="1" noChangeArrowheads="1" noChangeShapeType="1" noTextEdit="1"/>
              </p:cNvSpPr>
              <p:nvPr/>
            </p:nvSpPr>
            <p:spPr>
              <a:xfrm>
                <a:off x="2760575" y="2284449"/>
                <a:ext cx="1173463" cy="461665"/>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 name="矩形 5"/>
              <p:cNvSpPr/>
              <p:nvPr/>
            </p:nvSpPr>
            <p:spPr>
              <a:xfrm>
                <a:off x="1693702" y="1835832"/>
                <a:ext cx="820965"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oMath>
                  </m:oMathPara>
                </a14:m>
                <a:endParaRPr lang="zh-TW" altLang="en-US" sz="2800" dirty="0"/>
              </a:p>
            </p:txBody>
          </p:sp>
        </mc:Choice>
        <mc:Fallback>
          <p:sp>
            <p:nvSpPr>
              <p:cNvPr id="6" name="矩形 5"/>
              <p:cNvSpPr>
                <a:spLocks noRot="1" noChangeAspect="1" noMove="1" noResize="1" noEditPoints="1" noAdjustHandles="1" noChangeArrowheads="1" noChangeShapeType="1" noTextEdit="1"/>
              </p:cNvSpPr>
              <p:nvPr/>
            </p:nvSpPr>
            <p:spPr>
              <a:xfrm>
                <a:off x="1693702" y="1835832"/>
                <a:ext cx="820965" cy="1358900"/>
              </a:xfrm>
              <a:prstGeom prst="rect">
                <a:avLst/>
              </a:prstGeom>
              <a:blipFill>
                <a:blip r:embed="rId3"/>
                <a:stretch>
                  <a:fillRect/>
                </a:stretch>
              </a:blipFill>
            </p:spPr>
            <p:txBody>
              <a:bodyPr/>
              <a:lstStyle/>
              <a:p>
                <a:r>
                  <a:rPr lang="zh-TW" altLang="en-US">
                    <a:noFill/>
                  </a:rPr>
                  <a:t> </a:t>
                </a:r>
              </a:p>
            </p:txBody>
          </p:sp>
        </mc:Fallback>
      </mc:AlternateContent>
      <p:cxnSp>
        <p:nvCxnSpPr>
          <p:cNvPr id="7" name="直線單箭頭接點 6"/>
          <p:cNvCxnSpPr>
            <a:cxnSpLocks/>
          </p:cNvCxnSpPr>
          <p:nvPr/>
        </p:nvCxnSpPr>
        <p:spPr>
          <a:xfrm>
            <a:off x="1301817" y="2515280"/>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群組 7"/>
          <p:cNvGrpSpPr/>
          <p:nvPr/>
        </p:nvGrpSpPr>
        <p:grpSpPr>
          <a:xfrm>
            <a:off x="896708" y="2060139"/>
            <a:ext cx="542008" cy="910282"/>
            <a:chOff x="4892122" y="3228766"/>
            <a:chExt cx="542008" cy="910282"/>
          </a:xfrm>
        </p:grpSpPr>
        <p:sp>
          <p:nvSpPr>
            <p:cNvPr id="9" name="矩形 8"/>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0" name="矩形 9"/>
                <p:cNvSpPr/>
                <p:nvPr/>
              </p:nvSpPr>
              <p:spPr>
                <a:xfrm>
                  <a:off x="4892122" y="3453073"/>
                  <a:ext cx="54200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𝑎</m:t>
                            </m:r>
                          </m:sub>
                        </m:sSub>
                      </m:oMath>
                    </m:oMathPara>
                  </a14:m>
                  <a:endParaRPr lang="zh-TW" altLang="en-US" sz="2400" dirty="0"/>
                </a:p>
              </p:txBody>
            </p:sp>
          </mc:Choice>
          <mc:Fallback xmlns="">
            <p:sp>
              <p:nvSpPr>
                <p:cNvPr id="10" name="矩形 9"/>
                <p:cNvSpPr>
                  <a:spLocks noRot="1" noChangeAspect="1" noMove="1" noResize="1" noEditPoints="1" noAdjustHandles="1" noChangeArrowheads="1" noChangeShapeType="1" noTextEdit="1"/>
                </p:cNvSpPr>
                <p:nvPr/>
              </p:nvSpPr>
              <p:spPr>
                <a:xfrm>
                  <a:off x="4892122" y="3453073"/>
                  <a:ext cx="542008" cy="461665"/>
                </a:xfrm>
                <a:prstGeom prst="rect">
                  <a:avLst/>
                </a:prstGeom>
                <a:blipFill>
                  <a:blip r:embed="rId10"/>
                  <a:stretch>
                    <a:fillRect/>
                  </a:stretch>
                </a:blipFill>
              </p:spPr>
              <p:txBody>
                <a:bodyPr/>
                <a:lstStyle/>
                <a:p>
                  <a:r>
                    <a:rPr lang="zh-TW" altLang="en-US">
                      <a:noFill/>
                    </a:rPr>
                    <a:t> </a:t>
                  </a:r>
                </a:p>
              </p:txBody>
            </p:sp>
          </mc:Fallback>
        </mc:AlternateContent>
      </p:grpSp>
      <p:cxnSp>
        <p:nvCxnSpPr>
          <p:cNvPr id="11" name="直線單箭頭接點 10"/>
          <p:cNvCxnSpPr>
            <a:cxnSpLocks/>
          </p:cNvCxnSpPr>
          <p:nvPr/>
        </p:nvCxnSpPr>
        <p:spPr>
          <a:xfrm>
            <a:off x="3794576" y="2544308"/>
            <a:ext cx="391885"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2" name="矩形 11"/>
              <p:cNvSpPr/>
              <p:nvPr/>
            </p:nvSpPr>
            <p:spPr>
              <a:xfrm>
                <a:off x="4127568" y="2284445"/>
                <a:ext cx="588816" cy="461665"/>
              </a:xfrm>
              <a:prstGeom prst="rect">
                <a:avLst/>
              </a:prstGeom>
            </p:spPr>
            <p:txBody>
              <a:bodyPr wrap="none">
                <a:spAutoFit/>
              </a:bodyPr>
              <a:lstStyle/>
              <a:p>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𝐺</m:t>
                        </m:r>
                      </m:e>
                      <m:sub>
                        <m:r>
                          <a:rPr lang="en-US" altLang="zh-TW" sz="2400" i="1">
                            <a:latin typeface="Cambria Math" panose="02040503050406030204" pitchFamily="18" charset="0"/>
                          </a:rPr>
                          <m:t>𝑎</m:t>
                        </m:r>
                      </m:sub>
                    </m:sSub>
                  </m:oMath>
                </a14:m>
                <a:r>
                  <a:rPr lang="en-US" altLang="zh-TW" sz="2400" dirty="0"/>
                  <a:t> </a:t>
                </a:r>
                <a:endParaRPr lang="zh-TW" altLang="en-US" sz="2400" dirty="0"/>
              </a:p>
            </p:txBody>
          </p:sp>
        </mc:Choice>
        <mc:Fallback>
          <p:sp>
            <p:nvSpPr>
              <p:cNvPr id="12" name="矩形 11"/>
              <p:cNvSpPr>
                <a:spLocks noRot="1" noChangeAspect="1" noMove="1" noResize="1" noEditPoints="1" noAdjustHandles="1" noChangeArrowheads="1" noChangeShapeType="1" noTextEdit="1"/>
              </p:cNvSpPr>
              <p:nvPr/>
            </p:nvSpPr>
            <p:spPr>
              <a:xfrm>
                <a:off x="4127568" y="2284445"/>
                <a:ext cx="588816" cy="461665"/>
              </a:xfrm>
              <a:prstGeom prst="rect">
                <a:avLst/>
              </a:prstGeom>
              <a:blipFill>
                <a:blip r:embed="rId11"/>
                <a:stretch>
                  <a:fillRect l="-2062"/>
                </a:stretch>
              </a:blipFill>
            </p:spPr>
            <p:txBody>
              <a:bodyPr/>
              <a:lstStyle/>
              <a:p>
                <a:r>
                  <a:rPr lang="zh-TW" altLang="en-US">
                    <a:noFill/>
                  </a:rPr>
                  <a:t> </a:t>
                </a:r>
              </a:p>
            </p:txBody>
          </p:sp>
        </mc:Fallback>
      </mc:AlternateContent>
      <p:sp>
        <p:nvSpPr>
          <p:cNvPr id="13" name="文字方塊 12"/>
          <p:cNvSpPr txBox="1"/>
          <p:nvPr/>
        </p:nvSpPr>
        <p:spPr>
          <a:xfrm>
            <a:off x="5220462" y="2095686"/>
            <a:ext cx="2685143" cy="461665"/>
          </a:xfrm>
          <a:prstGeom prst="rect">
            <a:avLst/>
          </a:prstGeom>
          <a:noFill/>
        </p:spPr>
        <p:txBody>
          <a:bodyPr wrap="square" rtlCol="0">
            <a:spAutoFit/>
          </a:bodyPr>
          <a:lstStyle/>
          <a:p>
            <a:r>
              <a:rPr lang="en-US" altLang="zh-TW" sz="2400" dirty="0"/>
              <a:t>Larger variance</a:t>
            </a:r>
            <a:endParaRPr lang="zh-TW" altLang="en-US" sz="2400" dirty="0"/>
          </a:p>
        </p:txBody>
      </p:sp>
      <p:sp>
        <p:nvSpPr>
          <p:cNvPr id="14" name="文字方塊 13"/>
          <p:cNvSpPr txBox="1"/>
          <p:nvPr/>
        </p:nvSpPr>
        <p:spPr>
          <a:xfrm>
            <a:off x="5220462" y="2544308"/>
            <a:ext cx="2685143" cy="461665"/>
          </a:xfrm>
          <a:prstGeom prst="rect">
            <a:avLst/>
          </a:prstGeom>
          <a:noFill/>
        </p:spPr>
        <p:txBody>
          <a:bodyPr wrap="square" rtlCol="0">
            <a:spAutoFit/>
          </a:bodyPr>
          <a:lstStyle/>
          <a:p>
            <a:r>
              <a:rPr lang="en-US" altLang="zh-TW" sz="2400" dirty="0"/>
              <a:t>unbiased</a:t>
            </a:r>
            <a:endParaRPr lang="zh-TW" altLang="en-US" sz="2400" dirty="0"/>
          </a:p>
        </p:txBody>
      </p:sp>
      <p:grpSp>
        <p:nvGrpSpPr>
          <p:cNvPr id="31" name="群組 30"/>
          <p:cNvGrpSpPr/>
          <p:nvPr/>
        </p:nvGrpSpPr>
        <p:grpSpPr>
          <a:xfrm>
            <a:off x="896708" y="3564177"/>
            <a:ext cx="7852790" cy="1435306"/>
            <a:chOff x="896708" y="3564177"/>
            <a:chExt cx="7852790" cy="1435306"/>
          </a:xfrm>
        </p:grpSpPr>
        <p:cxnSp>
          <p:nvCxnSpPr>
            <p:cNvPr id="15" name="直線單箭頭接點 14"/>
            <p:cNvCxnSpPr>
              <a:cxnSpLocks/>
            </p:cNvCxnSpPr>
            <p:nvPr/>
          </p:nvCxnSpPr>
          <p:spPr>
            <a:xfrm>
              <a:off x="2427583" y="4264831"/>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6" name="矩形 15"/>
                <p:cNvSpPr/>
                <p:nvPr/>
              </p:nvSpPr>
              <p:spPr>
                <a:xfrm>
                  <a:off x="2760575" y="4012794"/>
                  <a:ext cx="113838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sub>
                            </m:sSub>
                          </m:e>
                        </m:d>
                      </m:oMath>
                    </m:oMathPara>
                  </a14:m>
                  <a:endParaRPr lang="zh-TW" altLang="en-US" sz="2400" dirty="0"/>
                </a:p>
              </p:txBody>
            </p:sp>
          </mc:Choice>
          <mc:Fallback>
            <p:sp>
              <p:nvSpPr>
                <p:cNvPr id="16" name="矩形 15"/>
                <p:cNvSpPr>
                  <a:spLocks noRot="1" noChangeAspect="1" noMove="1" noResize="1" noEditPoints="1" noAdjustHandles="1" noChangeArrowheads="1" noChangeShapeType="1" noTextEdit="1"/>
                </p:cNvSpPr>
                <p:nvPr/>
              </p:nvSpPr>
              <p:spPr>
                <a:xfrm>
                  <a:off x="2760575" y="4012794"/>
                  <a:ext cx="1138389" cy="461665"/>
                </a:xfrm>
                <a:prstGeom prst="rect">
                  <a:avLst/>
                </a:prstGeom>
                <a:blipFill>
                  <a:blip r:embed="rId12"/>
                  <a:stretch>
                    <a:fillRect b="-131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7" name="矩形 16"/>
                <p:cNvSpPr/>
                <p:nvPr/>
              </p:nvSpPr>
              <p:spPr>
                <a:xfrm>
                  <a:off x="1693702" y="3564177"/>
                  <a:ext cx="820965"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oMath>
                    </m:oMathPara>
                  </a14:m>
                  <a:endParaRPr lang="zh-TW" altLang="en-US" sz="2800" dirty="0"/>
                </a:p>
              </p:txBody>
            </p:sp>
          </mc:Choice>
          <mc:Fallback>
            <p:sp>
              <p:nvSpPr>
                <p:cNvPr id="17" name="矩形 16"/>
                <p:cNvSpPr>
                  <a:spLocks noRot="1" noChangeAspect="1" noMove="1" noResize="1" noEditPoints="1" noAdjustHandles="1" noChangeArrowheads="1" noChangeShapeType="1" noTextEdit="1"/>
                </p:cNvSpPr>
                <p:nvPr/>
              </p:nvSpPr>
              <p:spPr>
                <a:xfrm>
                  <a:off x="1693702" y="3564177"/>
                  <a:ext cx="820965" cy="1358900"/>
                </a:xfrm>
                <a:prstGeom prst="rect">
                  <a:avLst/>
                </a:prstGeom>
                <a:blipFill>
                  <a:blip r:embed="rId13"/>
                  <a:stretch>
                    <a:fillRect/>
                  </a:stretch>
                </a:blipFill>
              </p:spPr>
              <p:txBody>
                <a:bodyPr/>
                <a:lstStyle/>
                <a:p>
                  <a:r>
                    <a:rPr lang="zh-TW" altLang="en-US">
                      <a:noFill/>
                    </a:rPr>
                    <a:t> </a:t>
                  </a:r>
                </a:p>
              </p:txBody>
            </p:sp>
          </mc:Fallback>
        </mc:AlternateContent>
        <p:cxnSp>
          <p:nvCxnSpPr>
            <p:cNvPr id="18" name="直線單箭頭接點 17"/>
            <p:cNvCxnSpPr>
              <a:cxnSpLocks/>
            </p:cNvCxnSpPr>
            <p:nvPr/>
          </p:nvCxnSpPr>
          <p:spPr>
            <a:xfrm>
              <a:off x="1301817" y="4243625"/>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群組 18"/>
            <p:cNvGrpSpPr/>
            <p:nvPr/>
          </p:nvGrpSpPr>
          <p:grpSpPr>
            <a:xfrm>
              <a:off x="896708" y="3788484"/>
              <a:ext cx="506934" cy="910282"/>
              <a:chOff x="4892122" y="3228766"/>
              <a:chExt cx="506934" cy="910282"/>
            </a:xfrm>
          </p:grpSpPr>
          <p:sp>
            <p:nvSpPr>
              <p:cNvPr id="20" name="矩形 19"/>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21" name="矩形 20"/>
                  <p:cNvSpPr/>
                  <p:nvPr/>
                </p:nvSpPr>
                <p:spPr>
                  <a:xfrm>
                    <a:off x="4892122" y="3453073"/>
                    <a:ext cx="50693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sub>
                          </m:sSub>
                        </m:oMath>
                      </m:oMathPara>
                    </a14:m>
                    <a:endParaRPr lang="zh-TW" altLang="en-US" sz="2400" dirty="0"/>
                  </a:p>
                </p:txBody>
              </p:sp>
            </mc:Choice>
            <mc:Fallback>
              <p:sp>
                <p:nvSpPr>
                  <p:cNvPr id="21" name="矩形 20"/>
                  <p:cNvSpPr>
                    <a:spLocks noRot="1" noChangeAspect="1" noMove="1" noResize="1" noEditPoints="1" noAdjustHandles="1" noChangeArrowheads="1" noChangeShapeType="1" noTextEdit="1"/>
                  </p:cNvSpPr>
                  <p:nvPr/>
                </p:nvSpPr>
                <p:spPr>
                  <a:xfrm>
                    <a:off x="4892122" y="3453073"/>
                    <a:ext cx="506934" cy="461665"/>
                  </a:xfrm>
                  <a:prstGeom prst="rect">
                    <a:avLst/>
                  </a:prstGeom>
                  <a:blipFill>
                    <a:blip r:embed="rId14"/>
                    <a:stretch>
                      <a:fillRect b="-1316"/>
                    </a:stretch>
                  </a:blipFill>
                </p:spPr>
                <p:txBody>
                  <a:bodyPr/>
                  <a:lstStyle/>
                  <a:p>
                    <a:r>
                      <a:rPr lang="zh-TW" altLang="en-US">
                        <a:noFill/>
                      </a:rPr>
                      <a:t> </a:t>
                    </a:r>
                  </a:p>
                </p:txBody>
              </p:sp>
            </mc:Fallback>
          </mc:AlternateContent>
        </p:grpSp>
        <p:cxnSp>
          <p:nvCxnSpPr>
            <p:cNvPr id="22" name="直線單箭頭接點 21"/>
            <p:cNvCxnSpPr>
              <a:cxnSpLocks/>
            </p:cNvCxnSpPr>
            <p:nvPr/>
          </p:nvCxnSpPr>
          <p:spPr>
            <a:xfrm flipV="1">
              <a:off x="3840908" y="4251780"/>
              <a:ext cx="523552"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a:cxnSpLocks/>
            </p:cNvCxnSpPr>
            <p:nvPr/>
          </p:nvCxnSpPr>
          <p:spPr>
            <a:xfrm flipH="1">
              <a:off x="7557329" y="4304736"/>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矩形 23"/>
                <p:cNvSpPr/>
                <p:nvPr/>
              </p:nvSpPr>
              <p:spPr>
                <a:xfrm>
                  <a:off x="4908848" y="4033993"/>
                  <a:ext cx="143173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sub>
                            </m:sSub>
                          </m:e>
                        </m:d>
                      </m:oMath>
                    </m:oMathPara>
                  </a14:m>
                  <a:endParaRPr lang="zh-TW" altLang="en-US" sz="2400" dirty="0"/>
                </a:p>
              </p:txBody>
            </p:sp>
          </mc:Choice>
          <mc:Fallback>
            <p:sp>
              <p:nvSpPr>
                <p:cNvPr id="24" name="矩形 23"/>
                <p:cNvSpPr>
                  <a:spLocks noRot="1" noChangeAspect="1" noMove="1" noResize="1" noEditPoints="1" noAdjustHandles="1" noChangeArrowheads="1" noChangeShapeType="1" noTextEdit="1"/>
                </p:cNvSpPr>
                <p:nvPr/>
              </p:nvSpPr>
              <p:spPr>
                <a:xfrm>
                  <a:off x="4908848" y="4033993"/>
                  <a:ext cx="1431739" cy="461665"/>
                </a:xfrm>
                <a:prstGeom prst="rect">
                  <a:avLst/>
                </a:prstGeom>
                <a:blipFill>
                  <a:blip r:embed="rId15"/>
                  <a:stretch>
                    <a:fillRect b="-266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5" name="矩形 24"/>
                <p:cNvSpPr/>
                <p:nvPr/>
              </p:nvSpPr>
              <p:spPr>
                <a:xfrm>
                  <a:off x="6736364" y="3640583"/>
                  <a:ext cx="820965"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oMath>
                    </m:oMathPara>
                  </a14:m>
                  <a:endParaRPr lang="zh-TW" altLang="en-US" sz="2800" dirty="0"/>
                </a:p>
              </p:txBody>
            </p:sp>
          </mc:Choice>
          <mc:Fallback>
            <p:sp>
              <p:nvSpPr>
                <p:cNvPr id="25" name="矩形 24"/>
                <p:cNvSpPr>
                  <a:spLocks noRot="1" noChangeAspect="1" noMove="1" noResize="1" noEditPoints="1" noAdjustHandles="1" noChangeArrowheads="1" noChangeShapeType="1" noTextEdit="1"/>
                </p:cNvSpPr>
                <p:nvPr/>
              </p:nvSpPr>
              <p:spPr>
                <a:xfrm>
                  <a:off x="6736364" y="3640583"/>
                  <a:ext cx="820965" cy="1358900"/>
                </a:xfrm>
                <a:prstGeom prst="rect">
                  <a:avLst/>
                </a:prstGeom>
                <a:blipFill>
                  <a:blip r:embed="rId16"/>
                  <a:stretch>
                    <a:fillRect/>
                  </a:stretch>
                </a:blipFill>
              </p:spPr>
              <p:txBody>
                <a:bodyPr/>
                <a:lstStyle/>
                <a:p>
                  <a:r>
                    <a:rPr lang="zh-TW" altLang="en-US">
                      <a:noFill/>
                    </a:rPr>
                    <a:t> </a:t>
                  </a:r>
                </a:p>
              </p:txBody>
            </p:sp>
          </mc:Fallback>
        </mc:AlternateContent>
        <p:cxnSp>
          <p:nvCxnSpPr>
            <p:cNvPr id="26" name="直線單箭頭接點 25"/>
            <p:cNvCxnSpPr>
              <a:cxnSpLocks/>
            </p:cNvCxnSpPr>
            <p:nvPr/>
          </p:nvCxnSpPr>
          <p:spPr>
            <a:xfrm flipH="1">
              <a:off x="6277919" y="4279377"/>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p:cNvGrpSpPr/>
            <p:nvPr/>
          </p:nvGrpSpPr>
          <p:grpSpPr>
            <a:xfrm>
              <a:off x="7949214" y="3824236"/>
              <a:ext cx="800284" cy="910282"/>
              <a:chOff x="4650290" y="3228766"/>
              <a:chExt cx="800284" cy="910282"/>
            </a:xfrm>
          </p:grpSpPr>
          <p:sp>
            <p:nvSpPr>
              <p:cNvPr id="28" name="矩形 27"/>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29" name="矩形 28"/>
                  <p:cNvSpPr/>
                  <p:nvPr/>
                </p:nvSpPr>
                <p:spPr>
                  <a:xfrm>
                    <a:off x="4650290" y="3474280"/>
                    <a:ext cx="8002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sub>
                          </m:sSub>
                        </m:oMath>
                      </m:oMathPara>
                    </a14:m>
                    <a:endParaRPr lang="zh-TW" altLang="en-US" sz="2400" dirty="0"/>
                  </a:p>
                </p:txBody>
              </p:sp>
            </mc:Choice>
            <mc:Fallback>
              <p:sp>
                <p:nvSpPr>
                  <p:cNvPr id="29" name="矩形 28"/>
                  <p:cNvSpPr>
                    <a:spLocks noRot="1" noChangeAspect="1" noMove="1" noResize="1" noEditPoints="1" noAdjustHandles="1" noChangeArrowheads="1" noChangeShapeType="1" noTextEdit="1"/>
                  </p:cNvSpPr>
                  <p:nvPr/>
                </p:nvSpPr>
                <p:spPr>
                  <a:xfrm>
                    <a:off x="4650290" y="3474280"/>
                    <a:ext cx="800284" cy="461665"/>
                  </a:xfrm>
                  <a:prstGeom prst="rect">
                    <a:avLst/>
                  </a:prstGeom>
                  <a:blipFill>
                    <a:blip r:embed="rId17"/>
                    <a:stretch>
                      <a:fillRect b="-2667"/>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30" name="矩形 29"/>
                <p:cNvSpPr/>
                <p:nvPr/>
              </p:nvSpPr>
              <p:spPr>
                <a:xfrm>
                  <a:off x="4364460" y="3991919"/>
                  <a:ext cx="70384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𝑟</m:t>
                        </m:r>
                        <m:r>
                          <a:rPr lang="en-US" altLang="zh-TW" sz="2400" b="0" i="1" smtClean="0">
                            <a:latin typeface="Cambria Math" panose="02040503050406030204" pitchFamily="18" charset="0"/>
                          </a:rPr>
                          <m:t>+</m:t>
                        </m:r>
                      </m:oMath>
                    </m:oMathPara>
                  </a14:m>
                  <a:endParaRPr lang="zh-TW" altLang="en-US" sz="2400" dirty="0"/>
                </a:p>
              </p:txBody>
            </p:sp>
          </mc:Choice>
          <mc:Fallback>
            <p:sp>
              <p:nvSpPr>
                <p:cNvPr id="30" name="矩形 29"/>
                <p:cNvSpPr>
                  <a:spLocks noRot="1" noChangeAspect="1" noMove="1" noResize="1" noEditPoints="1" noAdjustHandles="1" noChangeArrowheads="1" noChangeShapeType="1" noTextEdit="1"/>
                </p:cNvSpPr>
                <p:nvPr/>
              </p:nvSpPr>
              <p:spPr>
                <a:xfrm>
                  <a:off x="4364460" y="3991919"/>
                  <a:ext cx="703847" cy="461665"/>
                </a:xfrm>
                <a:prstGeom prst="rect">
                  <a:avLst/>
                </a:prstGeom>
                <a:blipFill>
                  <a:blip r:embed="rId18"/>
                  <a:stretch>
                    <a:fillRect/>
                  </a:stretch>
                </a:blipFill>
              </p:spPr>
              <p:txBody>
                <a:bodyPr/>
                <a:lstStyle/>
                <a:p>
                  <a:r>
                    <a:rPr lang="zh-TW" altLang="en-US">
                      <a:noFill/>
                    </a:rPr>
                    <a:t> </a:t>
                  </a:r>
                </a:p>
              </p:txBody>
            </p:sp>
          </mc:Fallback>
        </mc:AlternateContent>
      </p:grpSp>
      <p:sp>
        <p:nvSpPr>
          <p:cNvPr id="32" name="文字方塊 31"/>
          <p:cNvSpPr txBox="1"/>
          <p:nvPr/>
        </p:nvSpPr>
        <p:spPr>
          <a:xfrm>
            <a:off x="2647946" y="5419760"/>
            <a:ext cx="2685143" cy="461665"/>
          </a:xfrm>
          <a:prstGeom prst="rect">
            <a:avLst/>
          </a:prstGeom>
          <a:noFill/>
        </p:spPr>
        <p:txBody>
          <a:bodyPr wrap="square" rtlCol="0">
            <a:spAutoFit/>
          </a:bodyPr>
          <a:lstStyle/>
          <a:p>
            <a:r>
              <a:rPr lang="en-US" altLang="zh-TW" sz="2400" dirty="0"/>
              <a:t>Smaller variance</a:t>
            </a:r>
            <a:endParaRPr lang="zh-TW" altLang="en-US" sz="2400" dirty="0"/>
          </a:p>
        </p:txBody>
      </p:sp>
      <p:sp>
        <p:nvSpPr>
          <p:cNvPr id="33" name="文字方塊 32"/>
          <p:cNvSpPr txBox="1"/>
          <p:nvPr/>
        </p:nvSpPr>
        <p:spPr>
          <a:xfrm>
            <a:off x="5393792" y="5698278"/>
            <a:ext cx="2685143" cy="461665"/>
          </a:xfrm>
          <a:prstGeom prst="rect">
            <a:avLst/>
          </a:prstGeom>
          <a:noFill/>
        </p:spPr>
        <p:txBody>
          <a:bodyPr wrap="square" rtlCol="0">
            <a:spAutoFit/>
          </a:bodyPr>
          <a:lstStyle/>
          <a:p>
            <a:r>
              <a:rPr lang="en-US" altLang="zh-TW" sz="2400" dirty="0"/>
              <a:t>May be biased</a:t>
            </a:r>
            <a:endParaRPr lang="zh-TW" altLang="en-US" sz="2400" dirty="0"/>
          </a:p>
        </p:txBody>
      </p:sp>
      <p:cxnSp>
        <p:nvCxnSpPr>
          <p:cNvPr id="35" name="直線單箭頭接點 34"/>
          <p:cNvCxnSpPr>
            <a:cxnSpLocks/>
          </p:cNvCxnSpPr>
          <p:nvPr/>
        </p:nvCxnSpPr>
        <p:spPr>
          <a:xfrm flipH="1">
            <a:off x="3784079" y="4449619"/>
            <a:ext cx="689386" cy="104279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cxnSpLocks/>
          </p:cNvCxnSpPr>
          <p:nvPr/>
        </p:nvCxnSpPr>
        <p:spPr>
          <a:xfrm>
            <a:off x="5529032" y="4496626"/>
            <a:ext cx="714399" cy="124484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41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MC </a:t>
            </a:r>
            <a:r>
              <a:rPr lang="en-US" altLang="zh-TW" dirty="0" err="1"/>
              <a:t>v.s</a:t>
            </a:r>
            <a:r>
              <a:rPr lang="en-US" altLang="zh-TW" dirty="0"/>
              <a:t>. TD</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628650" y="1825625"/>
                <a:ext cx="7886700" cy="4351338"/>
              </a:xfrm>
            </p:spPr>
            <p:txBody>
              <a:bodyPr/>
              <a:lstStyle/>
              <a:p>
                <a:r>
                  <a:rPr lang="en-US" altLang="zh-TW" dirty="0"/>
                  <a:t>The critic has the following 8 episodes</a:t>
                </a:r>
              </a:p>
              <a:p>
                <a:pPr lvl="1"/>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𝑎</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𝑟</m:t>
                    </m:r>
                    <m:r>
                      <a:rPr lang="en-US" altLang="zh-TW" b="0" i="1" smtClean="0">
                        <a:latin typeface="Cambria Math" panose="02040503050406030204" pitchFamily="18" charset="0"/>
                      </a:rPr>
                      <m:t>=0,</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𝑏</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𝑟</m:t>
                    </m:r>
                    <m:r>
                      <a:rPr lang="en-US" altLang="zh-TW" b="0" i="1" smtClean="0">
                        <a:latin typeface="Cambria Math" panose="02040503050406030204" pitchFamily="18" charset="0"/>
                      </a:rPr>
                      <m:t>=0</m:t>
                    </m:r>
                  </m:oMath>
                </a14:m>
                <a:r>
                  <a:rPr lang="en-US" altLang="zh-TW" b="0" dirty="0"/>
                  <a:t>, END</a:t>
                </a:r>
              </a:p>
              <a:p>
                <a:pPr lvl="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𝑏</m:t>
                        </m:r>
                      </m:sub>
                    </m:sSub>
                    <m:r>
                      <a:rPr lang="en-US" altLang="zh-TW" i="1">
                        <a:latin typeface="Cambria Math" panose="02040503050406030204" pitchFamily="18" charset="0"/>
                      </a:rPr>
                      <m:t>,</m:t>
                    </m:r>
                    <m:r>
                      <a:rPr lang="en-US" altLang="zh-TW" i="1">
                        <a:latin typeface="Cambria Math" panose="02040503050406030204" pitchFamily="18" charset="0"/>
                      </a:rPr>
                      <m:t>𝑟</m:t>
                    </m:r>
                    <m:r>
                      <a:rPr lang="en-US" altLang="zh-TW" i="1">
                        <a:latin typeface="Cambria Math" panose="02040503050406030204" pitchFamily="18" charset="0"/>
                      </a:rPr>
                      <m:t>=1</m:t>
                    </m:r>
                  </m:oMath>
                </a14:m>
                <a:r>
                  <a:rPr lang="en-US" altLang="zh-TW" dirty="0"/>
                  <a:t>, END </a:t>
                </a:r>
              </a:p>
              <a:p>
                <a:pPr lvl="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𝑏</m:t>
                        </m:r>
                      </m:sub>
                    </m:sSub>
                    <m:r>
                      <a:rPr lang="en-US" altLang="zh-TW" i="1">
                        <a:latin typeface="Cambria Math" panose="02040503050406030204" pitchFamily="18" charset="0"/>
                      </a:rPr>
                      <m:t>,</m:t>
                    </m:r>
                    <m:r>
                      <a:rPr lang="en-US" altLang="zh-TW" i="1">
                        <a:latin typeface="Cambria Math" panose="02040503050406030204" pitchFamily="18" charset="0"/>
                      </a:rPr>
                      <m:t>𝑟</m:t>
                    </m:r>
                    <m:r>
                      <a:rPr lang="en-US" altLang="zh-TW" i="1">
                        <a:latin typeface="Cambria Math" panose="02040503050406030204" pitchFamily="18" charset="0"/>
                      </a:rPr>
                      <m:t>=1</m:t>
                    </m:r>
                  </m:oMath>
                </a14:m>
                <a:r>
                  <a:rPr lang="en-US" altLang="zh-TW" dirty="0"/>
                  <a:t>, END</a:t>
                </a:r>
                <a:endParaRPr lang="zh-TW" altLang="en-US" dirty="0"/>
              </a:p>
              <a:p>
                <a:pPr lvl="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𝑏</m:t>
                        </m:r>
                      </m:sub>
                    </m:sSub>
                    <m:r>
                      <a:rPr lang="en-US" altLang="zh-TW" i="1">
                        <a:latin typeface="Cambria Math" panose="02040503050406030204" pitchFamily="18" charset="0"/>
                      </a:rPr>
                      <m:t>,</m:t>
                    </m:r>
                    <m:r>
                      <a:rPr lang="en-US" altLang="zh-TW" i="1">
                        <a:latin typeface="Cambria Math" panose="02040503050406030204" pitchFamily="18" charset="0"/>
                      </a:rPr>
                      <m:t>𝑟</m:t>
                    </m:r>
                    <m:r>
                      <a:rPr lang="en-US" altLang="zh-TW" i="1">
                        <a:latin typeface="Cambria Math" panose="02040503050406030204" pitchFamily="18" charset="0"/>
                      </a:rPr>
                      <m:t>=1</m:t>
                    </m:r>
                  </m:oMath>
                </a14:m>
                <a:r>
                  <a:rPr lang="en-US" altLang="zh-TW" dirty="0"/>
                  <a:t>, END</a:t>
                </a:r>
                <a:endParaRPr lang="zh-TW" altLang="en-US" dirty="0"/>
              </a:p>
              <a:p>
                <a:pPr lvl="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𝑏</m:t>
                        </m:r>
                      </m:sub>
                    </m:sSub>
                    <m:r>
                      <a:rPr lang="en-US" altLang="zh-TW" i="1">
                        <a:latin typeface="Cambria Math" panose="02040503050406030204" pitchFamily="18" charset="0"/>
                      </a:rPr>
                      <m:t>,</m:t>
                    </m:r>
                    <m:r>
                      <a:rPr lang="en-US" altLang="zh-TW" i="1">
                        <a:latin typeface="Cambria Math" panose="02040503050406030204" pitchFamily="18" charset="0"/>
                      </a:rPr>
                      <m:t>𝑟</m:t>
                    </m:r>
                    <m:r>
                      <a:rPr lang="en-US" altLang="zh-TW" i="1">
                        <a:latin typeface="Cambria Math" panose="02040503050406030204" pitchFamily="18" charset="0"/>
                      </a:rPr>
                      <m:t>=1</m:t>
                    </m:r>
                  </m:oMath>
                </a14:m>
                <a:r>
                  <a:rPr lang="en-US" altLang="zh-TW" dirty="0"/>
                  <a:t>, END</a:t>
                </a:r>
                <a:endParaRPr lang="zh-TW" altLang="en-US" dirty="0"/>
              </a:p>
              <a:p>
                <a:pPr lvl="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𝑏</m:t>
                        </m:r>
                      </m:sub>
                    </m:sSub>
                    <m:r>
                      <a:rPr lang="en-US" altLang="zh-TW" i="1">
                        <a:latin typeface="Cambria Math" panose="02040503050406030204" pitchFamily="18" charset="0"/>
                      </a:rPr>
                      <m:t>,</m:t>
                    </m:r>
                    <m:r>
                      <a:rPr lang="en-US" altLang="zh-TW" i="1">
                        <a:latin typeface="Cambria Math" panose="02040503050406030204" pitchFamily="18" charset="0"/>
                      </a:rPr>
                      <m:t>𝑟</m:t>
                    </m:r>
                    <m:r>
                      <a:rPr lang="en-US" altLang="zh-TW" i="1">
                        <a:latin typeface="Cambria Math" panose="02040503050406030204" pitchFamily="18" charset="0"/>
                      </a:rPr>
                      <m:t>=1</m:t>
                    </m:r>
                  </m:oMath>
                </a14:m>
                <a:r>
                  <a:rPr lang="en-US" altLang="zh-TW" dirty="0"/>
                  <a:t>, END</a:t>
                </a:r>
                <a:endParaRPr lang="zh-TW" altLang="en-US" dirty="0"/>
              </a:p>
              <a:p>
                <a:pPr lvl="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𝑏</m:t>
                        </m:r>
                      </m:sub>
                    </m:sSub>
                    <m:r>
                      <a:rPr lang="en-US" altLang="zh-TW" i="1">
                        <a:latin typeface="Cambria Math" panose="02040503050406030204" pitchFamily="18" charset="0"/>
                      </a:rPr>
                      <m:t>,</m:t>
                    </m:r>
                    <m:r>
                      <a:rPr lang="en-US" altLang="zh-TW" i="1">
                        <a:latin typeface="Cambria Math" panose="02040503050406030204" pitchFamily="18" charset="0"/>
                      </a:rPr>
                      <m:t>𝑟</m:t>
                    </m:r>
                    <m:r>
                      <a:rPr lang="en-US" altLang="zh-TW" i="1">
                        <a:latin typeface="Cambria Math" panose="02040503050406030204" pitchFamily="18" charset="0"/>
                      </a:rPr>
                      <m:t>=1</m:t>
                    </m:r>
                  </m:oMath>
                </a14:m>
                <a:r>
                  <a:rPr lang="en-US" altLang="zh-TW" dirty="0"/>
                  <a:t>, END</a:t>
                </a:r>
                <a:endParaRPr lang="zh-TW" altLang="en-US" dirty="0"/>
              </a:p>
              <a:p>
                <a:pPr lvl="1"/>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𝑏</m:t>
                        </m:r>
                      </m:sub>
                    </m:sSub>
                    <m:r>
                      <a:rPr lang="en-US" altLang="zh-TW" i="1">
                        <a:latin typeface="Cambria Math" panose="02040503050406030204" pitchFamily="18" charset="0"/>
                      </a:rPr>
                      <m:t>,</m:t>
                    </m:r>
                    <m:r>
                      <a:rPr lang="en-US" altLang="zh-TW" i="1">
                        <a:latin typeface="Cambria Math" panose="02040503050406030204" pitchFamily="18" charset="0"/>
                      </a:rPr>
                      <m:t>𝑟</m:t>
                    </m:r>
                    <m:r>
                      <a:rPr lang="en-US" altLang="zh-TW" i="1">
                        <a:latin typeface="Cambria Math" panose="02040503050406030204" pitchFamily="18" charset="0"/>
                      </a:rPr>
                      <m:t>=0</m:t>
                    </m:r>
                  </m:oMath>
                </a14:m>
                <a:r>
                  <a:rPr lang="en-US" altLang="zh-TW" dirty="0"/>
                  <a:t>, END</a:t>
                </a:r>
                <a:endParaRPr lang="zh-TW" altLang="en-US" dirty="0"/>
              </a:p>
              <a:p>
                <a:pPr lvl="1"/>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628650" y="1825625"/>
                <a:ext cx="7886700" cy="4351338"/>
              </a:xfrm>
              <a:blipFill>
                <a:blip r:embed="rId4"/>
                <a:stretch>
                  <a:fillRect l="-1391" t="-2241"/>
                </a:stretch>
              </a:blipFill>
            </p:spPr>
            <p:txBody>
              <a:bodyPr/>
              <a:lstStyle/>
              <a:p>
                <a:r>
                  <a:rPr lang="zh-TW" altLang="en-US">
                    <a:noFill/>
                  </a:rPr>
                  <a:t> </a:t>
                </a:r>
              </a:p>
            </p:txBody>
          </p:sp>
        </mc:Fallback>
      </mc:AlternateContent>
      <p:sp>
        <p:nvSpPr>
          <p:cNvPr id="4" name="矩形 3"/>
          <p:cNvSpPr/>
          <p:nvPr/>
        </p:nvSpPr>
        <p:spPr>
          <a:xfrm>
            <a:off x="6780374" y="612408"/>
            <a:ext cx="1734976" cy="830997"/>
          </a:xfrm>
          <a:prstGeom prst="rect">
            <a:avLst/>
          </a:prstGeom>
        </p:spPr>
        <p:txBody>
          <a:bodyPr wrap="square">
            <a:spAutoFit/>
          </a:bodyPr>
          <a:lstStyle/>
          <a:p>
            <a:r>
              <a:rPr lang="en-US" altLang="zh-TW" sz="2400" dirty="0"/>
              <a:t>[Sutton, v2, Example 6.4]</a:t>
            </a:r>
            <a:endParaRPr lang="zh-TW" altLang="en-US" sz="2400" dirty="0"/>
          </a:p>
        </p:txBody>
      </p:sp>
      <p:sp>
        <p:nvSpPr>
          <p:cNvPr id="5" name="文字方塊 4"/>
          <p:cNvSpPr txBox="1"/>
          <p:nvPr/>
        </p:nvSpPr>
        <p:spPr>
          <a:xfrm>
            <a:off x="116115" y="6395460"/>
            <a:ext cx="3236686" cy="369332"/>
          </a:xfrm>
          <a:prstGeom prst="rect">
            <a:avLst/>
          </a:prstGeom>
          <a:noFill/>
        </p:spPr>
        <p:txBody>
          <a:bodyPr wrap="square" rtlCol="0">
            <a:spAutoFit/>
          </a:bodyPr>
          <a:lstStyle/>
          <a:p>
            <a:r>
              <a:rPr lang="en-US" altLang="zh-TW" dirty="0"/>
              <a:t>(The actions are ignored here.)</a:t>
            </a:r>
            <a:endParaRPr lang="zh-TW" altLang="en-US" dirty="0"/>
          </a:p>
        </p:txBody>
      </p:sp>
      <mc:AlternateContent xmlns:mc="http://schemas.openxmlformats.org/markup-compatibility/2006" xmlns:a14="http://schemas.microsoft.com/office/drawing/2010/main">
        <mc:Choice Requires="a14">
          <p:sp>
            <p:nvSpPr>
              <p:cNvPr id="6" name="矩形 5"/>
              <p:cNvSpPr/>
              <p:nvPr/>
            </p:nvSpPr>
            <p:spPr>
              <a:xfrm>
                <a:off x="4572000" y="3396959"/>
                <a:ext cx="185621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𝑎</m:t>
                              </m:r>
                            </m:sub>
                          </m:sSub>
                        </m:e>
                      </m:d>
                      <m:r>
                        <a:rPr lang="en-US" altLang="zh-TW" sz="2800" b="0" i="1" smtClean="0">
                          <a:latin typeface="Cambria Math" panose="02040503050406030204" pitchFamily="18" charset="0"/>
                        </a:rPr>
                        <m:t>=?</m:t>
                      </m:r>
                    </m:oMath>
                  </m:oMathPara>
                </a14:m>
                <a:endParaRPr lang="zh-TW" altLang="en-US" sz="2800" dirty="0"/>
              </a:p>
            </p:txBody>
          </p:sp>
        </mc:Choice>
        <mc:Fallback xmlns="">
          <p:sp>
            <p:nvSpPr>
              <p:cNvPr id="6" name="矩形 5"/>
              <p:cNvSpPr>
                <a:spLocks noRot="1" noChangeAspect="1" noMove="1" noResize="1" noEditPoints="1" noAdjustHandles="1" noChangeArrowheads="1" noChangeShapeType="1" noTextEdit="1"/>
              </p:cNvSpPr>
              <p:nvPr/>
            </p:nvSpPr>
            <p:spPr>
              <a:xfrm>
                <a:off x="4572000" y="3396959"/>
                <a:ext cx="1856214" cy="523220"/>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4572000" y="2738803"/>
                <a:ext cx="237879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𝑏</m:t>
                              </m:r>
                            </m:sub>
                          </m:sSub>
                        </m:e>
                      </m:d>
                      <m:r>
                        <a:rPr lang="en-US" altLang="zh-TW" sz="2800" b="0" i="1" smtClean="0">
                          <a:latin typeface="Cambria Math" panose="02040503050406030204" pitchFamily="18" charset="0"/>
                        </a:rPr>
                        <m:t>=3/4</m:t>
                      </m:r>
                    </m:oMath>
                  </m:oMathPara>
                </a14:m>
                <a:endParaRPr lang="zh-TW" altLang="en-US" sz="2800" dirty="0"/>
              </a:p>
            </p:txBody>
          </p:sp>
        </mc:Choice>
        <mc:Fallback xmlns="">
          <p:sp>
            <p:nvSpPr>
              <p:cNvPr id="7" name="矩形 6"/>
              <p:cNvSpPr>
                <a:spLocks noRot="1" noChangeAspect="1" noMove="1" noResize="1" noEditPoints="1" noAdjustHandles="1" noChangeArrowheads="1" noChangeShapeType="1" noTextEdit="1"/>
              </p:cNvSpPr>
              <p:nvPr/>
            </p:nvSpPr>
            <p:spPr>
              <a:xfrm>
                <a:off x="4572000" y="2738803"/>
                <a:ext cx="2378793" cy="523220"/>
              </a:xfrm>
              <a:prstGeom prst="rect">
                <a:avLst/>
              </a:prstGeom>
              <a:blipFill>
                <a:blip r:embed="rId6"/>
                <a:stretch>
                  <a:fillRect/>
                </a:stretch>
              </a:blipFill>
            </p:spPr>
            <p:txBody>
              <a:bodyPr/>
              <a:lstStyle/>
              <a:p>
                <a:r>
                  <a:rPr lang="zh-TW" altLang="en-US">
                    <a:noFill/>
                  </a:rPr>
                  <a:t> </a:t>
                </a:r>
              </a:p>
            </p:txBody>
          </p:sp>
        </mc:Fallback>
      </mc:AlternateContent>
      <p:sp>
        <p:nvSpPr>
          <p:cNvPr id="8" name="文字方塊 7"/>
          <p:cNvSpPr txBox="1"/>
          <p:nvPr/>
        </p:nvSpPr>
        <p:spPr>
          <a:xfrm>
            <a:off x="6440914" y="3395145"/>
            <a:ext cx="678363" cy="523220"/>
          </a:xfrm>
          <a:prstGeom prst="rect">
            <a:avLst/>
          </a:prstGeom>
          <a:noFill/>
        </p:spPr>
        <p:txBody>
          <a:bodyPr wrap="square" rtlCol="0">
            <a:spAutoFit/>
          </a:bodyPr>
          <a:lstStyle/>
          <a:p>
            <a:pPr algn="ctr"/>
            <a:r>
              <a:rPr lang="en-US" altLang="zh-TW" sz="2800" dirty="0">
                <a:solidFill>
                  <a:srgbClr val="FF0000"/>
                </a:solidFill>
              </a:rPr>
              <a:t>0?</a:t>
            </a:r>
            <a:endParaRPr lang="zh-TW" altLang="en-US" sz="2800" dirty="0">
              <a:solidFill>
                <a:srgbClr val="FF0000"/>
              </a:solidFill>
            </a:endParaRPr>
          </a:p>
        </p:txBody>
      </p:sp>
      <p:sp>
        <p:nvSpPr>
          <p:cNvPr id="9" name="文字方塊 8"/>
          <p:cNvSpPr txBox="1"/>
          <p:nvPr/>
        </p:nvSpPr>
        <p:spPr>
          <a:xfrm>
            <a:off x="7259066" y="3391517"/>
            <a:ext cx="892395" cy="523220"/>
          </a:xfrm>
          <a:prstGeom prst="rect">
            <a:avLst/>
          </a:prstGeom>
          <a:noFill/>
        </p:spPr>
        <p:txBody>
          <a:bodyPr wrap="square" rtlCol="0">
            <a:spAutoFit/>
          </a:bodyPr>
          <a:lstStyle/>
          <a:p>
            <a:pPr algn="ctr"/>
            <a:r>
              <a:rPr lang="en-US" altLang="zh-TW" sz="2800" dirty="0">
                <a:solidFill>
                  <a:srgbClr val="FF0000"/>
                </a:solidFill>
              </a:rPr>
              <a:t>3/4?</a:t>
            </a:r>
            <a:endParaRPr lang="zh-TW" altLang="en-US" sz="2800" dirty="0">
              <a:solidFill>
                <a:srgbClr val="FF0000"/>
              </a:solidFill>
            </a:endParaRPr>
          </a:p>
        </p:txBody>
      </p:sp>
      <p:sp>
        <p:nvSpPr>
          <p:cNvPr id="10" name="矩形 9"/>
          <p:cNvSpPr/>
          <p:nvPr/>
        </p:nvSpPr>
        <p:spPr>
          <a:xfrm>
            <a:off x="3914687" y="4270045"/>
            <a:ext cx="1848776" cy="461665"/>
          </a:xfrm>
          <a:prstGeom prst="rect">
            <a:avLst/>
          </a:prstGeom>
        </p:spPr>
        <p:txBody>
          <a:bodyPr wrap="none">
            <a:spAutoFit/>
          </a:bodyPr>
          <a:lstStyle/>
          <a:p>
            <a:r>
              <a:rPr lang="en-US" altLang="zh-TW" sz="2400" dirty="0"/>
              <a:t>Monte-Carlo:</a:t>
            </a:r>
            <a:endParaRPr lang="zh-TW" altLang="en-US" sz="2400" dirty="0"/>
          </a:p>
        </p:txBody>
      </p:sp>
      <p:sp>
        <p:nvSpPr>
          <p:cNvPr id="11" name="矩形 10"/>
          <p:cNvSpPr/>
          <p:nvPr/>
        </p:nvSpPr>
        <p:spPr>
          <a:xfrm>
            <a:off x="3936430" y="4890913"/>
            <a:ext cx="2794035" cy="461665"/>
          </a:xfrm>
          <a:prstGeom prst="rect">
            <a:avLst/>
          </a:prstGeom>
        </p:spPr>
        <p:txBody>
          <a:bodyPr wrap="none">
            <a:spAutoFit/>
          </a:bodyPr>
          <a:lstStyle/>
          <a:p>
            <a:r>
              <a:rPr lang="en-US" altLang="zh-TW" sz="2400" dirty="0"/>
              <a:t>Temporal-difference:</a:t>
            </a:r>
            <a:endParaRPr lang="zh-TW" altLang="en-US" sz="2400" dirty="0"/>
          </a:p>
        </p:txBody>
      </p:sp>
      <mc:AlternateContent xmlns:mc="http://schemas.openxmlformats.org/markup-compatibility/2006" xmlns:a14="http://schemas.microsoft.com/office/drawing/2010/main">
        <mc:Choice Requires="a14">
          <p:sp>
            <p:nvSpPr>
              <p:cNvPr id="12" name="矩形 11"/>
              <p:cNvSpPr/>
              <p:nvPr/>
            </p:nvSpPr>
            <p:spPr>
              <a:xfrm>
                <a:off x="5777185" y="4255531"/>
                <a:ext cx="200247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𝑎</m:t>
                              </m:r>
                            </m:sub>
                          </m:sSub>
                        </m:e>
                      </m:d>
                      <m:r>
                        <a:rPr lang="en-US" altLang="zh-TW" sz="2800" b="0" i="1" smtClean="0">
                          <a:latin typeface="Cambria Math" panose="02040503050406030204" pitchFamily="18" charset="0"/>
                        </a:rPr>
                        <m:t>=0</m:t>
                      </m:r>
                    </m:oMath>
                  </m:oMathPara>
                </a14:m>
                <a:endParaRPr lang="zh-TW" altLang="en-US" sz="2800" dirty="0"/>
              </a:p>
            </p:txBody>
          </p:sp>
        </mc:Choice>
        <mc:Fallback xmlns="">
          <p:sp>
            <p:nvSpPr>
              <p:cNvPr id="12" name="矩形 11"/>
              <p:cNvSpPr>
                <a:spLocks noRot="1" noChangeAspect="1" noMove="1" noResize="1" noEditPoints="1" noAdjustHandles="1" noChangeArrowheads="1" noChangeShapeType="1" noTextEdit="1"/>
              </p:cNvSpPr>
              <p:nvPr/>
            </p:nvSpPr>
            <p:spPr>
              <a:xfrm>
                <a:off x="5777185" y="4255531"/>
                <a:ext cx="2002471" cy="523220"/>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4601028" y="5470671"/>
                <a:ext cx="348159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𝑎</m:t>
                              </m:r>
                            </m:sub>
                          </m:sSub>
                        </m:e>
                      </m:d>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𝑟</m:t>
                      </m:r>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𝑏</m:t>
                              </m:r>
                            </m:sub>
                          </m:sSub>
                        </m:e>
                      </m:d>
                    </m:oMath>
                  </m:oMathPara>
                </a14:m>
                <a:endParaRPr lang="zh-TW" altLang="en-US" sz="2800" dirty="0"/>
              </a:p>
            </p:txBody>
          </p:sp>
        </mc:Choice>
        <mc:Fallback xmlns="">
          <p:sp>
            <p:nvSpPr>
              <p:cNvPr id="13" name="矩形 12"/>
              <p:cNvSpPr>
                <a:spLocks noRot="1" noChangeAspect="1" noMove="1" noResize="1" noEditPoints="1" noAdjustHandles="1" noChangeArrowheads="1" noChangeShapeType="1" noTextEdit="1"/>
              </p:cNvSpPr>
              <p:nvPr/>
            </p:nvSpPr>
            <p:spPr>
              <a:xfrm>
                <a:off x="4601028" y="5470671"/>
                <a:ext cx="3481594" cy="523220"/>
              </a:xfrm>
              <a:prstGeom prst="rect">
                <a:avLst/>
              </a:prstGeom>
              <a:blipFill>
                <a:blip r:embed="rId8"/>
                <a:stretch>
                  <a:fillRect/>
                </a:stretch>
              </a:blipFill>
            </p:spPr>
            <p:txBody>
              <a:bodyPr/>
              <a:lstStyle/>
              <a:p>
                <a:r>
                  <a:rPr lang="zh-TW" altLang="en-US">
                    <a:noFill/>
                  </a:rPr>
                  <a:t> </a:t>
                </a:r>
              </a:p>
            </p:txBody>
          </p:sp>
        </mc:Fallback>
      </mc:AlternateContent>
      <p:sp>
        <p:nvSpPr>
          <p:cNvPr id="14" name="文字方塊 13"/>
          <p:cNvSpPr txBox="1"/>
          <p:nvPr/>
        </p:nvSpPr>
        <p:spPr>
          <a:xfrm>
            <a:off x="6950793" y="5908096"/>
            <a:ext cx="892395" cy="523220"/>
          </a:xfrm>
          <a:prstGeom prst="rect">
            <a:avLst/>
          </a:prstGeom>
          <a:noFill/>
        </p:spPr>
        <p:txBody>
          <a:bodyPr wrap="square" rtlCol="0">
            <a:spAutoFit/>
          </a:bodyPr>
          <a:lstStyle/>
          <a:p>
            <a:pPr algn="ctr"/>
            <a:r>
              <a:rPr lang="en-US" altLang="zh-TW" sz="2800" dirty="0">
                <a:solidFill>
                  <a:srgbClr val="FF0000"/>
                </a:solidFill>
              </a:rPr>
              <a:t>3/4</a:t>
            </a:r>
            <a:endParaRPr lang="zh-TW" altLang="en-US" sz="2800" dirty="0">
              <a:solidFill>
                <a:srgbClr val="FF0000"/>
              </a:solidFill>
            </a:endParaRPr>
          </a:p>
        </p:txBody>
      </p:sp>
      <p:sp>
        <p:nvSpPr>
          <p:cNvPr id="15" name="文字方塊 14"/>
          <p:cNvSpPr txBox="1"/>
          <p:nvPr/>
        </p:nvSpPr>
        <p:spPr>
          <a:xfrm>
            <a:off x="4868194" y="5923292"/>
            <a:ext cx="892395" cy="523220"/>
          </a:xfrm>
          <a:prstGeom prst="rect">
            <a:avLst/>
          </a:prstGeom>
          <a:noFill/>
        </p:spPr>
        <p:txBody>
          <a:bodyPr wrap="square" rtlCol="0">
            <a:spAutoFit/>
          </a:bodyPr>
          <a:lstStyle/>
          <a:p>
            <a:pPr algn="ctr"/>
            <a:r>
              <a:rPr lang="en-US" altLang="zh-TW" sz="2800" dirty="0">
                <a:solidFill>
                  <a:srgbClr val="FF0000"/>
                </a:solidFill>
              </a:rPr>
              <a:t>3/4</a:t>
            </a:r>
            <a:endParaRPr lang="zh-TW" altLang="en-US" sz="2800" dirty="0">
              <a:solidFill>
                <a:srgbClr val="FF0000"/>
              </a:solidFill>
            </a:endParaRPr>
          </a:p>
        </p:txBody>
      </p:sp>
      <p:sp>
        <p:nvSpPr>
          <p:cNvPr id="16" name="文字方塊 15"/>
          <p:cNvSpPr txBox="1"/>
          <p:nvPr/>
        </p:nvSpPr>
        <p:spPr>
          <a:xfrm>
            <a:off x="5881113" y="5907457"/>
            <a:ext cx="892395" cy="523220"/>
          </a:xfrm>
          <a:prstGeom prst="rect">
            <a:avLst/>
          </a:prstGeom>
          <a:noFill/>
        </p:spPr>
        <p:txBody>
          <a:bodyPr wrap="square" rtlCol="0">
            <a:spAutoFit/>
          </a:bodyPr>
          <a:lstStyle/>
          <a:p>
            <a:pPr algn="ctr"/>
            <a:r>
              <a:rPr lang="en-US" altLang="zh-TW" sz="2800" dirty="0">
                <a:solidFill>
                  <a:srgbClr val="FF0000"/>
                </a:solidFill>
              </a:rPr>
              <a:t>0</a:t>
            </a:r>
            <a:endParaRPr lang="zh-TW" altLang="en-US" sz="2800" dirty="0">
              <a:solidFill>
                <a:srgbClr val="FF0000"/>
              </a:solidFill>
            </a:endParaRPr>
          </a:p>
        </p:txBody>
      </p:sp>
    </p:spTree>
    <p:extLst>
      <p:ext uri="{BB962C8B-B14F-4D97-AF65-F5344CB8AC3E}">
        <p14:creationId xmlns:p14="http://schemas.microsoft.com/office/powerpoint/2010/main" val="8086758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Actor-Critic</a:t>
            </a:r>
            <a:endParaRPr lang="zh-TW" altLang="en-US" dirty="0"/>
          </a:p>
        </p:txBody>
      </p:sp>
      <mc:AlternateContent xmlns:mc="http://schemas.openxmlformats.org/markup-compatibility/2006">
        <mc:Choice xmlns:a14="http://schemas.microsoft.com/office/drawing/2010/main" Requires="a14">
          <p:graphicFrame>
            <p:nvGraphicFramePr>
              <p:cNvPr id="4" name="內容版面配置區 3"/>
              <p:cNvGraphicFramePr>
                <a:graphicFrameLocks noGrp="1"/>
              </p:cNvGraphicFramePr>
              <p:nvPr>
                <p:ph idx="1"/>
                <p:extLst>
                  <p:ext uri="{D42A27DB-BD31-4B8C-83A1-F6EECF244321}">
                    <p14:modId xmlns:p14="http://schemas.microsoft.com/office/powerpoint/2010/main" val="277198025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p:graphicFrame>
            <p:nvGraphicFramePr>
              <p:cNvPr id="4" name="內容版面配置區 3"/>
              <p:cNvGraphicFramePr>
                <a:graphicFrameLocks noGrp="1"/>
              </p:cNvGraphicFramePr>
              <p:nvPr>
                <p:ph idx="1"/>
                <p:extLst>
                  <p:ext uri="{D42A27DB-BD31-4B8C-83A1-F6EECF244321}">
                    <p14:modId xmlns:p14="http://schemas.microsoft.com/office/powerpoint/2010/main" val="277198025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7" r:lo="rId3" r:qs="rId4" r:cs="rId5"/>
              </a:graphicData>
            </a:graphic>
          </p:graphicFrame>
        </mc:Fallback>
      </mc:AlternateContent>
      <p:sp>
        <p:nvSpPr>
          <p:cNvPr id="5" name="文字方塊 4"/>
          <p:cNvSpPr txBox="1"/>
          <p:nvPr/>
        </p:nvSpPr>
        <p:spPr>
          <a:xfrm>
            <a:off x="6618515" y="3478074"/>
            <a:ext cx="1567542" cy="523220"/>
          </a:xfrm>
          <a:prstGeom prst="rect">
            <a:avLst/>
          </a:prstGeom>
          <a:noFill/>
        </p:spPr>
        <p:txBody>
          <a:bodyPr wrap="square" rtlCol="0">
            <a:spAutoFit/>
          </a:bodyPr>
          <a:lstStyle/>
          <a:p>
            <a:r>
              <a:rPr lang="en-US" altLang="zh-TW" sz="2800" dirty="0"/>
              <a:t>TD or MC</a:t>
            </a:r>
            <a:endParaRPr lang="zh-TW" altLang="en-US" sz="2800" dirty="0"/>
          </a:p>
        </p:txBody>
      </p:sp>
      <p:sp>
        <p:nvSpPr>
          <p:cNvPr id="6" name="文字方塊 5"/>
          <p:cNvSpPr txBox="1"/>
          <p:nvPr/>
        </p:nvSpPr>
        <p:spPr>
          <a:xfrm>
            <a:off x="4209143" y="6176963"/>
            <a:ext cx="725714" cy="523220"/>
          </a:xfrm>
          <a:prstGeom prst="rect">
            <a:avLst/>
          </a:prstGeom>
          <a:noFill/>
        </p:spPr>
        <p:txBody>
          <a:bodyPr wrap="square" rtlCol="0">
            <a:spAutoFit/>
          </a:bodyPr>
          <a:lstStyle/>
          <a:p>
            <a:pPr algn="ctr"/>
            <a:r>
              <a:rPr lang="en-US" altLang="zh-TW" sz="2800" dirty="0">
                <a:solidFill>
                  <a:srgbClr val="FF0000"/>
                </a:solidFill>
              </a:rPr>
              <a:t>?</a:t>
            </a:r>
            <a:endParaRPr lang="zh-TW" altLang="en-US" sz="2800" dirty="0">
              <a:solidFill>
                <a:srgbClr val="FF0000"/>
              </a:solidFill>
            </a:endParaRPr>
          </a:p>
        </p:txBody>
      </p:sp>
      <mc:AlternateContent xmlns:mc="http://schemas.openxmlformats.org/markup-compatibility/2006">
        <mc:Choice xmlns:a14="http://schemas.microsoft.com/office/drawing/2010/main" Requires="a14">
          <p:sp>
            <p:nvSpPr>
              <p:cNvPr id="7" name="文字方塊 6"/>
              <p:cNvSpPr txBox="1"/>
              <p:nvPr/>
            </p:nvSpPr>
            <p:spPr>
              <a:xfrm>
                <a:off x="793750" y="3478074"/>
                <a:ext cx="1621064" cy="523220"/>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r>
                        <a:rPr lang="zh-TW" altLang="en-US" sz="2800" i="1" smtClean="0">
                          <a:latin typeface="Cambria Math" panose="02040503050406030204" pitchFamily="18" charset="0"/>
                        </a:rPr>
                        <m:t>𝜋</m:t>
                      </m:r>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b="0" i="1" smtClean="0">
                              <a:latin typeface="Cambria Math" panose="02040503050406030204" pitchFamily="18" charset="0"/>
                            </a:rPr>
                            <m:t>′</m:t>
                          </m:r>
                        </m:sup>
                      </m:sSup>
                    </m:oMath>
                  </m:oMathPara>
                </a14:m>
                <a:endParaRPr lang="zh-TW" altLang="en-US" sz="2800" dirty="0"/>
              </a:p>
            </p:txBody>
          </p:sp>
        </mc:Choice>
        <mc:Fallback>
          <p:sp>
            <p:nvSpPr>
              <p:cNvPr id="7" name="文字方塊 6"/>
              <p:cNvSpPr txBox="1">
                <a:spLocks noRot="1" noChangeAspect="1" noMove="1" noResize="1" noEditPoints="1" noAdjustHandles="1" noChangeArrowheads="1" noChangeShapeType="1" noTextEdit="1"/>
              </p:cNvSpPr>
              <p:nvPr/>
            </p:nvSpPr>
            <p:spPr>
              <a:xfrm>
                <a:off x="793750" y="3478074"/>
                <a:ext cx="1621064" cy="52322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32841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5388934" y="519753"/>
            <a:ext cx="3661747" cy="2319106"/>
          </a:xfrm>
          <a:prstGeom prst="rect">
            <a:avLst/>
          </a:prstGeom>
        </p:spPr>
      </p:pic>
      <p:sp>
        <p:nvSpPr>
          <p:cNvPr id="2" name="標題 1"/>
          <p:cNvSpPr>
            <a:spLocks noGrp="1"/>
          </p:cNvSpPr>
          <p:nvPr>
            <p:ph type="title"/>
          </p:nvPr>
        </p:nvSpPr>
        <p:spPr/>
        <p:txBody>
          <a:bodyPr/>
          <a:lstStyle/>
          <a:p>
            <a:r>
              <a:rPr lang="en-US" altLang="zh-TW" dirty="0"/>
              <a:t>Advantage Actor-Critic</a:t>
            </a:r>
            <a:endParaRPr lang="zh-TW" altLang="en-US" dirty="0"/>
          </a:p>
        </p:txBody>
      </p:sp>
      <p:sp>
        <p:nvSpPr>
          <p:cNvPr id="8" name="矩形 7"/>
          <p:cNvSpPr/>
          <p:nvPr/>
        </p:nvSpPr>
        <p:spPr>
          <a:xfrm>
            <a:off x="2166153" y="2475324"/>
            <a:ext cx="848492" cy="4842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627315" y="2997642"/>
            <a:ext cx="2883877" cy="461665"/>
          </a:xfrm>
          <a:prstGeom prst="rect">
            <a:avLst/>
          </a:prstGeom>
          <a:noFill/>
        </p:spPr>
        <p:txBody>
          <a:bodyPr wrap="square" rtlCol="0">
            <a:spAutoFit/>
          </a:bodyPr>
          <a:lstStyle/>
          <a:p>
            <a:r>
              <a:rPr lang="en-US" altLang="zh-TW" sz="2400" dirty="0">
                <a:solidFill>
                  <a:srgbClr val="FF0000"/>
                </a:solidFill>
              </a:rPr>
              <a:t>Evaluated by critic</a:t>
            </a:r>
            <a:endParaRPr lang="zh-TW" altLang="en-US" sz="2400" dirty="0">
              <a:solidFill>
                <a:srgbClr val="FF0000"/>
              </a:solidFill>
            </a:endParaRPr>
          </a:p>
        </p:txBody>
      </p:sp>
      <mc:AlternateContent xmlns:mc="http://schemas.openxmlformats.org/markup-compatibility/2006">
        <mc:Choice xmlns:a14="http://schemas.microsoft.com/office/drawing/2010/main" Requires="a14">
          <p:sp>
            <p:nvSpPr>
              <p:cNvPr id="15" name="文字方塊 14"/>
              <p:cNvSpPr txBox="1"/>
              <p:nvPr/>
            </p:nvSpPr>
            <p:spPr>
              <a:xfrm>
                <a:off x="3353426" y="3434040"/>
                <a:ext cx="3661322" cy="4168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𝑟</m:t>
                          </m:r>
                        </m:e>
                        <m:sub>
                          <m:r>
                            <a:rPr lang="en-US" altLang="zh-TW" sz="2400" b="0" i="1" smtClean="0">
                              <a:latin typeface="Cambria Math" panose="02040503050406030204" pitchFamily="18" charset="0"/>
                            </a:rPr>
                            <m:t>𝑡</m:t>
                          </m:r>
                        </m:sub>
                        <m:sup>
                          <m:r>
                            <a:rPr lang="en-US" altLang="zh-TW" sz="2400" i="1">
                              <a:latin typeface="Cambria Math" panose="02040503050406030204" pitchFamily="18" charset="0"/>
                            </a:rPr>
                            <m:t>𝑛</m:t>
                          </m:r>
                        </m:sup>
                      </m:sSubSup>
                      <m:r>
                        <a:rPr lang="en-US" altLang="zh-TW" sz="2400" b="0" i="1" smtClean="0">
                          <a:latin typeface="Cambria Math" panose="02040503050406030204" pitchFamily="18" charset="0"/>
                        </a:rPr>
                        <m:t>−</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e>
                          </m:d>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a:latin typeface="Cambria Math" panose="02040503050406030204" pitchFamily="18" charset="0"/>
                                    </a:rPr>
                                    <m:t>+1</m:t>
                                  </m:r>
                                </m:sub>
                                <m:sup>
                                  <m:r>
                                    <a:rPr lang="en-US" altLang="zh-TW" sz="2400" i="1">
                                      <a:latin typeface="Cambria Math" panose="02040503050406030204" pitchFamily="18" charset="0"/>
                                    </a:rPr>
                                    <m:t>𝑛</m:t>
                                  </m:r>
                                </m:sup>
                              </m:sSubSup>
                            </m:e>
                          </m:d>
                        </m:e>
                      </m:d>
                    </m:oMath>
                  </m:oMathPara>
                </a14:m>
                <a:endParaRPr lang="zh-TW" altLang="en-US" sz="2400" dirty="0"/>
              </a:p>
            </p:txBody>
          </p:sp>
        </mc:Choice>
        <mc:Fallback>
          <p:sp>
            <p:nvSpPr>
              <p:cNvPr id="15" name="文字方塊 14"/>
              <p:cNvSpPr txBox="1">
                <a:spLocks noRot="1" noChangeAspect="1" noMove="1" noResize="1" noEditPoints="1" noAdjustHandles="1" noChangeArrowheads="1" noChangeShapeType="1" noTextEdit="1"/>
              </p:cNvSpPr>
              <p:nvPr/>
            </p:nvSpPr>
            <p:spPr>
              <a:xfrm>
                <a:off x="3353426" y="3434040"/>
                <a:ext cx="3661322" cy="416845"/>
              </a:xfrm>
              <a:prstGeom prst="rect">
                <a:avLst/>
              </a:prstGeom>
              <a:blipFill>
                <a:blip r:embed="rId4"/>
                <a:stretch>
                  <a:fillRect/>
                </a:stretch>
              </a:blipFill>
            </p:spPr>
            <p:txBody>
              <a:bodyPr/>
              <a:lstStyle/>
              <a:p>
                <a:r>
                  <a:rPr lang="zh-TW" altLang="en-US">
                    <a:noFill/>
                  </a:rPr>
                  <a:t> </a:t>
                </a:r>
              </a:p>
            </p:txBody>
          </p:sp>
        </mc:Fallback>
      </mc:AlternateContent>
      <p:sp>
        <p:nvSpPr>
          <p:cNvPr id="16" name="矩形 15"/>
          <p:cNvSpPr/>
          <p:nvPr/>
        </p:nvSpPr>
        <p:spPr>
          <a:xfrm>
            <a:off x="628650" y="3414973"/>
            <a:ext cx="2750176" cy="461665"/>
          </a:xfrm>
          <a:prstGeom prst="rect">
            <a:avLst/>
          </a:prstGeom>
        </p:spPr>
        <p:txBody>
          <a:bodyPr wrap="none">
            <a:spAutoFit/>
          </a:bodyPr>
          <a:lstStyle/>
          <a:p>
            <a:r>
              <a:rPr lang="en-US" altLang="zh-TW" sz="2400" dirty="0"/>
              <a:t>Advantage Function:</a:t>
            </a:r>
            <a:endParaRPr lang="zh-TW" altLang="en-US" sz="2400" dirty="0"/>
          </a:p>
        </p:txBody>
      </p:sp>
      <mc:AlternateContent xmlns:mc="http://schemas.openxmlformats.org/markup-compatibility/2006">
        <mc:Choice xmlns:a14="http://schemas.microsoft.com/office/drawing/2010/main" Requires="a14">
          <p:sp>
            <p:nvSpPr>
              <p:cNvPr id="20" name="文字方塊 19"/>
              <p:cNvSpPr txBox="1"/>
              <p:nvPr/>
            </p:nvSpPr>
            <p:spPr>
              <a:xfrm>
                <a:off x="5174593" y="4282443"/>
                <a:ext cx="3340757"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TW" sz="2400" dirty="0"/>
                  <a:t>Expected reward </a:t>
                </a:r>
                <a14:m>
                  <m:oMath xmlns:m="http://schemas.openxmlformats.org/officeDocument/2006/math">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𝑟</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oMath>
                </a14:m>
                <a:r>
                  <a:rPr lang="en-US" altLang="zh-TW" sz="2400" dirty="0"/>
                  <a:t> we obtain if we use actor </a:t>
                </a:r>
                <a14:m>
                  <m:oMath xmlns:m="http://schemas.openxmlformats.org/officeDocument/2006/math">
                    <m:r>
                      <a:rPr lang="zh-TW" altLang="en-US" sz="2400" i="1">
                        <a:latin typeface="Cambria Math" panose="02040503050406030204" pitchFamily="18" charset="0"/>
                      </a:rPr>
                      <m:t>𝜋</m:t>
                    </m:r>
                  </m:oMath>
                </a14:m>
                <a:endParaRPr lang="zh-TW" altLang="en-US" sz="2400" dirty="0"/>
              </a:p>
            </p:txBody>
          </p:sp>
        </mc:Choice>
        <mc:Fallback>
          <p:sp>
            <p:nvSpPr>
              <p:cNvPr id="20" name="文字方塊 19"/>
              <p:cNvSpPr txBox="1">
                <a:spLocks noRot="1" noChangeAspect="1" noMove="1" noResize="1" noEditPoints="1" noAdjustHandles="1" noChangeArrowheads="1" noChangeShapeType="1" noTextEdit="1"/>
              </p:cNvSpPr>
              <p:nvPr/>
            </p:nvSpPr>
            <p:spPr>
              <a:xfrm>
                <a:off x="5174593" y="4282443"/>
                <a:ext cx="3340757" cy="830997"/>
              </a:xfrm>
              <a:prstGeom prst="rect">
                <a:avLst/>
              </a:prstGeom>
              <a:blipFill>
                <a:blip r:embed="rId5"/>
                <a:stretch>
                  <a:fillRect l="-2914" t="-5839" b="-14599"/>
                </a:stretch>
              </a:blipFill>
            </p:spPr>
            <p:txBody>
              <a:bodyPr/>
              <a:lstStyle/>
              <a:p>
                <a:r>
                  <a:rPr lang="zh-TW" altLang="en-US">
                    <a:noFill/>
                  </a:rPr>
                  <a:t> </a:t>
                </a:r>
              </a:p>
            </p:txBody>
          </p:sp>
        </mc:Fallback>
      </mc:AlternateContent>
      <p:cxnSp>
        <p:nvCxnSpPr>
          <p:cNvPr id="23" name="直線單箭頭接點 22"/>
          <p:cNvCxnSpPr/>
          <p:nvPr/>
        </p:nvCxnSpPr>
        <p:spPr>
          <a:xfrm>
            <a:off x="2586497" y="2981811"/>
            <a:ext cx="0" cy="6123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接點 24"/>
          <p:cNvCxnSpPr>
            <a:cxnSpLocks/>
          </p:cNvCxnSpPr>
          <p:nvPr/>
        </p:nvCxnSpPr>
        <p:spPr>
          <a:xfrm>
            <a:off x="3332988" y="3891152"/>
            <a:ext cx="391885"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a:cxnSpLocks/>
          </p:cNvCxnSpPr>
          <p:nvPr/>
        </p:nvCxnSpPr>
        <p:spPr>
          <a:xfrm>
            <a:off x="4182074" y="3891152"/>
            <a:ext cx="2832674"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文字方塊 29"/>
              <p:cNvSpPr txBox="1"/>
              <p:nvPr/>
            </p:nvSpPr>
            <p:spPr>
              <a:xfrm>
                <a:off x="719602" y="4287283"/>
                <a:ext cx="3871118"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zh-TW" sz="2400" dirty="0"/>
                  <a:t>The reward </a:t>
                </a:r>
                <a14:m>
                  <m:oMath xmlns:m="http://schemas.openxmlformats.org/officeDocument/2006/math">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𝑟</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oMath>
                </a14:m>
                <a:r>
                  <a:rPr lang="en-US" altLang="zh-TW" sz="2400" dirty="0"/>
                  <a:t> we truly obtain when taking action </a:t>
                </a:r>
                <a14:m>
                  <m:oMath xmlns:m="http://schemas.openxmlformats.org/officeDocument/2006/math">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𝑎</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oMath>
                </a14:m>
                <a:r>
                  <a:rPr lang="en-US" altLang="zh-TW" sz="2400" dirty="0"/>
                  <a:t> </a:t>
                </a:r>
                <a:endParaRPr lang="zh-TW" altLang="en-US" sz="2400" dirty="0"/>
              </a:p>
            </p:txBody>
          </p:sp>
        </mc:Choice>
        <mc:Fallback xmlns="">
          <p:sp>
            <p:nvSpPr>
              <p:cNvPr id="30" name="文字方塊 29"/>
              <p:cNvSpPr txBox="1">
                <a:spLocks noRot="1" noChangeAspect="1" noMove="1" noResize="1" noEditPoints="1" noAdjustHandles="1" noChangeArrowheads="1" noChangeShapeType="1" noTextEdit="1"/>
              </p:cNvSpPr>
              <p:nvPr/>
            </p:nvSpPr>
            <p:spPr>
              <a:xfrm>
                <a:off x="719602" y="4287283"/>
                <a:ext cx="3871118" cy="830997"/>
              </a:xfrm>
              <a:prstGeom prst="rect">
                <a:avLst/>
              </a:prstGeom>
              <a:blipFill>
                <a:blip r:embed="rId7"/>
                <a:stretch>
                  <a:fillRect l="-2358" t="-5797" b="-14493"/>
                </a:stretch>
              </a:blipFill>
            </p:spPr>
            <p:txBody>
              <a:bodyPr/>
              <a:lstStyle/>
              <a:p>
                <a:r>
                  <a:rPr lang="zh-TW" altLang="en-US">
                    <a:noFill/>
                  </a:rPr>
                  <a:t> </a:t>
                </a:r>
              </a:p>
            </p:txBody>
          </p:sp>
        </mc:Fallback>
      </mc:AlternateContent>
      <p:sp>
        <p:nvSpPr>
          <p:cNvPr id="31" name="文字方塊 30"/>
          <p:cNvSpPr txBox="1"/>
          <p:nvPr/>
        </p:nvSpPr>
        <p:spPr>
          <a:xfrm>
            <a:off x="294009" y="5360873"/>
            <a:ext cx="373017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400" dirty="0"/>
              <a:t>Positive advantage function</a:t>
            </a:r>
            <a:endParaRPr lang="zh-TW" altLang="en-US" sz="2400" dirty="0"/>
          </a:p>
        </p:txBody>
      </p:sp>
      <mc:AlternateContent xmlns:mc="http://schemas.openxmlformats.org/markup-compatibility/2006" xmlns:a14="http://schemas.microsoft.com/office/drawing/2010/main">
        <mc:Choice Requires="a14">
          <p:sp>
            <p:nvSpPr>
              <p:cNvPr id="32" name="文字方塊 31"/>
              <p:cNvSpPr txBox="1"/>
              <p:nvPr/>
            </p:nvSpPr>
            <p:spPr>
              <a:xfrm>
                <a:off x="4590720" y="5360871"/>
                <a:ext cx="43723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Increasing the prob. of action </a:t>
                </a:r>
                <a14:m>
                  <m:oMath xmlns:m="http://schemas.openxmlformats.org/officeDocument/2006/math">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𝑎</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oMath>
                </a14:m>
                <a:r>
                  <a:rPr lang="en-US" altLang="zh-TW" sz="2400" dirty="0"/>
                  <a:t> </a:t>
                </a:r>
                <a:endParaRPr lang="zh-TW" altLang="en-US" sz="2400" dirty="0"/>
              </a:p>
            </p:txBody>
          </p:sp>
        </mc:Choice>
        <mc:Fallback xmlns="">
          <p:sp>
            <p:nvSpPr>
              <p:cNvPr id="32" name="文字方塊 31"/>
              <p:cNvSpPr txBox="1">
                <a:spLocks noRot="1" noChangeAspect="1" noMove="1" noResize="1" noEditPoints="1" noAdjustHandles="1" noChangeArrowheads="1" noChangeShapeType="1" noTextEdit="1"/>
              </p:cNvSpPr>
              <p:nvPr/>
            </p:nvSpPr>
            <p:spPr>
              <a:xfrm>
                <a:off x="4590720" y="5360871"/>
                <a:ext cx="4372333" cy="461665"/>
              </a:xfrm>
              <a:prstGeom prst="rect">
                <a:avLst/>
              </a:prstGeom>
              <a:blipFill>
                <a:blip r:embed="rId8"/>
                <a:stretch>
                  <a:fillRect/>
                </a:stretch>
              </a:blipFill>
            </p:spPr>
            <p:txBody>
              <a:bodyPr/>
              <a:lstStyle/>
              <a:p>
                <a:r>
                  <a:rPr lang="zh-TW" altLang="en-US">
                    <a:noFill/>
                  </a:rPr>
                  <a:t> </a:t>
                </a:r>
              </a:p>
            </p:txBody>
          </p:sp>
        </mc:Fallback>
      </mc:AlternateContent>
      <p:sp>
        <p:nvSpPr>
          <p:cNvPr id="33" name="文字方塊 32"/>
          <p:cNvSpPr txBox="1"/>
          <p:nvPr/>
        </p:nvSpPr>
        <p:spPr>
          <a:xfrm>
            <a:off x="294009" y="5978804"/>
            <a:ext cx="373017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altLang="zh-TW" sz="2400" dirty="0"/>
              <a:t>Negative advantage function</a:t>
            </a:r>
            <a:endParaRPr lang="zh-TW" altLang="en-US" sz="2400" dirty="0"/>
          </a:p>
        </p:txBody>
      </p:sp>
      <mc:AlternateContent xmlns:mc="http://schemas.openxmlformats.org/markup-compatibility/2006" xmlns:a14="http://schemas.microsoft.com/office/drawing/2010/main">
        <mc:Choice Requires="a14">
          <p:sp>
            <p:nvSpPr>
              <p:cNvPr id="34" name="文字方塊 33"/>
              <p:cNvSpPr txBox="1"/>
              <p:nvPr/>
            </p:nvSpPr>
            <p:spPr>
              <a:xfrm>
                <a:off x="4590721" y="5978804"/>
                <a:ext cx="43723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decreasing the prob. of action </a:t>
                </a:r>
                <a14:m>
                  <m:oMath xmlns:m="http://schemas.openxmlformats.org/officeDocument/2006/math">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𝑎</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oMath>
                </a14:m>
                <a:r>
                  <a:rPr lang="en-US" altLang="zh-TW" sz="2400" dirty="0"/>
                  <a:t> </a:t>
                </a:r>
                <a:endParaRPr lang="zh-TW" altLang="en-US" sz="2400" dirty="0"/>
              </a:p>
            </p:txBody>
          </p:sp>
        </mc:Choice>
        <mc:Fallback xmlns="">
          <p:sp>
            <p:nvSpPr>
              <p:cNvPr id="34" name="文字方塊 33"/>
              <p:cNvSpPr txBox="1">
                <a:spLocks noRot="1" noChangeAspect="1" noMove="1" noResize="1" noEditPoints="1" noAdjustHandles="1" noChangeArrowheads="1" noChangeShapeType="1" noTextEdit="1"/>
              </p:cNvSpPr>
              <p:nvPr/>
            </p:nvSpPr>
            <p:spPr>
              <a:xfrm>
                <a:off x="4590721" y="5978804"/>
                <a:ext cx="4372333" cy="461665"/>
              </a:xfrm>
              <a:prstGeom prst="rect">
                <a:avLst/>
              </a:prstGeom>
              <a:blipFill>
                <a:blip r:embed="rId9"/>
                <a:stretch>
                  <a:fillRect/>
                </a:stretch>
              </a:blipFill>
            </p:spPr>
            <p:txBody>
              <a:bodyPr/>
              <a:lstStyle/>
              <a:p>
                <a:r>
                  <a:rPr lang="zh-TW" altLang="en-US">
                    <a:noFill/>
                  </a:rPr>
                  <a:t> </a:t>
                </a:r>
              </a:p>
            </p:txBody>
          </p:sp>
        </mc:Fallback>
      </mc:AlternateContent>
      <p:sp>
        <p:nvSpPr>
          <p:cNvPr id="35" name="箭號: 左-右雙向 34"/>
          <p:cNvSpPr/>
          <p:nvPr/>
        </p:nvSpPr>
        <p:spPr>
          <a:xfrm>
            <a:off x="4036784" y="5448128"/>
            <a:ext cx="520701" cy="35776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6" name="箭號: 左-右雙向 35"/>
          <p:cNvSpPr/>
          <p:nvPr/>
        </p:nvSpPr>
        <p:spPr>
          <a:xfrm>
            <a:off x="4047100" y="6030756"/>
            <a:ext cx="520701" cy="35776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38" name="直線單箭頭接點 37"/>
          <p:cNvCxnSpPr/>
          <p:nvPr/>
        </p:nvCxnSpPr>
        <p:spPr>
          <a:xfrm flipH="1">
            <a:off x="2516464" y="3891152"/>
            <a:ext cx="972457" cy="36414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cxnSpLocks/>
          </p:cNvCxnSpPr>
          <p:nvPr/>
        </p:nvCxnSpPr>
        <p:spPr>
          <a:xfrm>
            <a:off x="5455858" y="3911402"/>
            <a:ext cx="697921" cy="34389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1" name="文字方塊 40"/>
          <p:cNvSpPr txBox="1"/>
          <p:nvPr/>
        </p:nvSpPr>
        <p:spPr>
          <a:xfrm>
            <a:off x="7264627" y="3221178"/>
            <a:ext cx="140111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2400" dirty="0"/>
              <a:t>Baseline is added</a:t>
            </a:r>
            <a:endParaRPr lang="zh-TW" altLang="en-US" sz="2400" dirty="0"/>
          </a:p>
        </p:txBody>
      </p:sp>
      <mc:AlternateContent xmlns:mc="http://schemas.openxmlformats.org/markup-compatibility/2006">
        <mc:Choice xmlns:a14="http://schemas.microsoft.com/office/drawing/2010/main" Requires="a14">
          <p:sp>
            <p:nvSpPr>
              <p:cNvPr id="26" name="文字方塊 25"/>
              <p:cNvSpPr txBox="1"/>
              <p:nvPr/>
            </p:nvSpPr>
            <p:spPr>
              <a:xfrm>
                <a:off x="141746" y="2055235"/>
                <a:ext cx="87994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𝑅</m:t>
                              </m:r>
                            </m:e>
                          </m:acc>
                        </m:e>
                        <m:sub>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sub>
                      </m:sSub>
                    </m:oMath>
                  </m:oMathPara>
                </a14:m>
                <a:endParaRPr lang="zh-TW" altLang="en-US" sz="2400" dirty="0"/>
              </a:p>
            </p:txBody>
          </p:sp>
        </mc:Choice>
        <mc:Fallback>
          <p:sp>
            <p:nvSpPr>
              <p:cNvPr id="26" name="文字方塊 25"/>
              <p:cNvSpPr txBox="1">
                <a:spLocks noRot="1" noChangeAspect="1" noMove="1" noResize="1" noEditPoints="1" noAdjustHandles="1" noChangeArrowheads="1" noChangeShapeType="1" noTextEdit="1"/>
              </p:cNvSpPr>
              <p:nvPr/>
            </p:nvSpPr>
            <p:spPr>
              <a:xfrm>
                <a:off x="141746" y="2055235"/>
                <a:ext cx="879947" cy="461665"/>
              </a:xfrm>
              <a:prstGeom prst="rect">
                <a:avLst/>
              </a:prstGeom>
              <a:blipFill>
                <a:blip r:embed="rId10"/>
                <a:stretch>
                  <a:fillRect l="-690" r="-4828" b="-2632"/>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7" name="矩形 26"/>
              <p:cNvSpPr/>
              <p:nvPr/>
            </p:nvSpPr>
            <p:spPr>
              <a:xfrm>
                <a:off x="93319" y="1428628"/>
                <a:ext cx="2704908" cy="5120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𝜃</m:t>
                          </m:r>
                        </m:e>
                        <m:sup>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𝜋</m:t>
                              </m:r>
                            </m:e>
                            <m:sup>
                              <m:r>
                                <a:rPr lang="en-US" altLang="zh-TW" sz="2400" b="0" i="1" smtClean="0">
                                  <a:latin typeface="Cambria Math" panose="02040503050406030204" pitchFamily="18" charset="0"/>
                                </a:rPr>
                                <m:t>′</m:t>
                              </m:r>
                            </m:sup>
                          </m:sSup>
                        </m:sup>
                      </m:sSup>
                      <m:r>
                        <a:rPr lang="en-US" altLang="zh-TW" sz="2400" i="1">
                          <a:latin typeface="Cambria Math" panose="02040503050406030204" pitchFamily="18" charset="0"/>
                          <a:ea typeface="Cambria Math" panose="02040503050406030204" pitchFamily="18" charset="0"/>
                        </a:rPr>
                        <m:t>←</m:t>
                      </m:r>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r>
                        <a:rPr lang="en-US" altLang="zh-TW" sz="2400" b="0" i="1" smtClean="0">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𝑅</m:t>
                              </m:r>
                            </m:e>
                          </m:acc>
                        </m:e>
                        <m:sub>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sub>
                      </m:sSub>
                    </m:oMath>
                  </m:oMathPara>
                </a14:m>
                <a:endParaRPr lang="zh-TW" altLang="en-US" sz="2400" dirty="0"/>
              </a:p>
            </p:txBody>
          </p:sp>
        </mc:Choice>
        <mc:Fallback>
          <p:sp>
            <p:nvSpPr>
              <p:cNvPr id="27" name="矩形 26"/>
              <p:cNvSpPr>
                <a:spLocks noRot="1" noChangeAspect="1" noMove="1" noResize="1" noEditPoints="1" noAdjustHandles="1" noChangeArrowheads="1" noChangeShapeType="1" noTextEdit="1"/>
              </p:cNvSpPr>
              <p:nvPr/>
            </p:nvSpPr>
            <p:spPr>
              <a:xfrm>
                <a:off x="93319" y="1428628"/>
                <a:ext cx="2704908" cy="512063"/>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9" name="文字方塊 28"/>
              <p:cNvSpPr txBox="1"/>
              <p:nvPr/>
            </p:nvSpPr>
            <p:spPr>
              <a:xfrm>
                <a:off x="335235" y="2131968"/>
                <a:ext cx="5378685" cy="11684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f>
                        <m:fPr>
                          <m:ctrlPr>
                            <a:rPr lang="en-US" altLang="zh-TW" sz="2400" b="0" i="1" smtClean="0">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1</m:t>
                          </m:r>
                        </m:num>
                        <m:den>
                          <m:r>
                            <a:rPr lang="en-US" altLang="zh-TW" sz="2400" b="0" i="1" smtClean="0">
                              <a:latin typeface="Cambria Math" panose="02040503050406030204" pitchFamily="18" charset="0"/>
                              <a:ea typeface="Cambria Math" panose="02040503050406030204" pitchFamily="18" charset="0"/>
                            </a:rPr>
                            <m:t>𝑁</m:t>
                          </m:r>
                        </m:den>
                      </m:f>
                      <m:nary>
                        <m:naryPr>
                          <m:chr m:val="∑"/>
                          <m:ctrlPr>
                            <a:rPr lang="en-US" altLang="zh-TW" sz="2400" b="0" i="1" smtClean="0">
                              <a:latin typeface="Cambria Math" panose="02040503050406030204" pitchFamily="18" charset="0"/>
                              <a:ea typeface="Cambria Math" panose="02040503050406030204" pitchFamily="18" charset="0"/>
                            </a:rPr>
                          </m:ctrlPr>
                        </m:naryPr>
                        <m:sub>
                          <m:r>
                            <m:rPr>
                              <m:brk m:alnAt="23"/>
                            </m:rPr>
                            <a:rPr lang="en-US" altLang="zh-TW" sz="2400" b="0" i="1" smtClean="0">
                              <a:latin typeface="Cambria Math" panose="02040503050406030204" pitchFamily="18" charset="0"/>
                              <a:ea typeface="Cambria Math" panose="02040503050406030204" pitchFamily="18" charset="0"/>
                            </a:rPr>
                            <m:t>𝑛</m:t>
                          </m:r>
                          <m:r>
                            <a:rPr lang="en-US" altLang="zh-TW" sz="2400" b="0" i="1" smtClean="0">
                              <a:latin typeface="Cambria Math" panose="02040503050406030204" pitchFamily="18" charset="0"/>
                              <a:ea typeface="Cambria Math" panose="02040503050406030204" pitchFamily="18" charset="0"/>
                            </a:rPr>
                            <m:t>=1</m:t>
                          </m:r>
                        </m:sub>
                        <m:sup>
                          <m:r>
                            <a:rPr lang="en-US" altLang="zh-TW" sz="2400" b="0" i="1" smtClean="0">
                              <a:latin typeface="Cambria Math" panose="02040503050406030204" pitchFamily="18" charset="0"/>
                              <a:ea typeface="Cambria Math" panose="02040503050406030204" pitchFamily="18" charset="0"/>
                            </a:rPr>
                            <m:t>𝑁</m:t>
                          </m:r>
                        </m:sup>
                        <m:e>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𝑡</m:t>
                              </m:r>
                              <m:r>
                                <a:rPr lang="en-US" altLang="zh-TW" sz="2400" i="1">
                                  <a:latin typeface="Cambria Math" panose="02040503050406030204" pitchFamily="18" charset="0"/>
                                </a:rPr>
                                <m:t>=1</m:t>
                              </m:r>
                            </m:sub>
                            <m:sup>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𝑇</m:t>
                                  </m:r>
                                </m:e>
                                <m:sub>
                                  <m:r>
                                    <a:rPr lang="en-US" altLang="zh-TW" sz="2400" b="0" i="1" smtClean="0">
                                      <a:latin typeface="Cambria Math" panose="02040503050406030204" pitchFamily="18" charset="0"/>
                                    </a:rPr>
                                    <m:t>𝑛</m:t>
                                  </m:r>
                                </m:sub>
                              </m:sSub>
                            </m:sup>
                            <m:e>
                              <m:r>
                                <a:rPr lang="en-US" altLang="zh-TW" sz="2400" i="1">
                                  <a:latin typeface="Cambria Math" panose="02040503050406030204" pitchFamily="18" charset="0"/>
                                </a:rPr>
                                <m:t>𝑅</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e>
                              </m:d>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𝑙𝑜𝑔𝑝</m:t>
                              </m:r>
                              <m:d>
                                <m:dPr>
                                  <m:ctrlPr>
                                    <a:rPr lang="en-US" altLang="zh-TW" sz="2400" i="1">
                                      <a:latin typeface="Cambria Math" panose="02040503050406030204" pitchFamily="18" charset="0"/>
                                    </a:rPr>
                                  </m:ctrlPr>
                                </m:dPr>
                                <m:e>
                                  <m:sSubSup>
                                    <m:sSubSupPr>
                                      <m:ctrlPr>
                                        <a:rPr lang="en-US" altLang="zh-TW" sz="2400" i="1" smtClean="0">
                                          <a:latin typeface="Cambria Math" panose="02040503050406030204" pitchFamily="18" charset="0"/>
                                        </a:rPr>
                                      </m:ctrlPr>
                                    </m:sSubSup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𝑡</m:t>
                                      </m:r>
                                    </m:sub>
                                    <m:sup>
                                      <m:r>
                                        <a:rPr lang="en-US" altLang="zh-TW" sz="2400" b="0" i="1" smtClean="0">
                                          <a:latin typeface="Cambria Math" panose="02040503050406030204" pitchFamily="18" charset="0"/>
                                        </a:rPr>
                                        <m:t>𝑛</m:t>
                                      </m:r>
                                    </m:sup>
                                  </m:sSubSup>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b="0" i="1" smtClean="0">
                                          <a:latin typeface="Cambria Math" panose="02040503050406030204" pitchFamily="18" charset="0"/>
                                        </a:rPr>
                                        <m:t>𝑠</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e>
                              </m:d>
                            </m:e>
                          </m:nary>
                        </m:e>
                      </m:nary>
                    </m:oMath>
                  </m:oMathPara>
                </a14:m>
                <a:endParaRPr lang="zh-TW" altLang="en-US" sz="2400" dirty="0"/>
              </a:p>
            </p:txBody>
          </p:sp>
        </mc:Choice>
        <mc:Fallback>
          <p:sp>
            <p:nvSpPr>
              <p:cNvPr id="29" name="文字方塊 28"/>
              <p:cNvSpPr txBox="1">
                <a:spLocks noRot="1" noChangeAspect="1" noMove="1" noResize="1" noEditPoints="1" noAdjustHandles="1" noChangeArrowheads="1" noChangeShapeType="1" noTextEdit="1"/>
              </p:cNvSpPr>
              <p:nvPr/>
            </p:nvSpPr>
            <p:spPr>
              <a:xfrm>
                <a:off x="335235" y="2131968"/>
                <a:ext cx="5378685" cy="1168461"/>
              </a:xfrm>
              <a:prstGeom prst="rect">
                <a:avLst/>
              </a:prstGeom>
              <a:blipFill>
                <a:blip r:embed="rId12"/>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026642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5" grpId="0"/>
      <p:bldP spid="16" grpId="0"/>
      <p:bldP spid="20"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Advantage Actor-Critic</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628650" y="1825624"/>
                <a:ext cx="7886700" cy="5032375"/>
              </a:xfrm>
            </p:spPr>
            <p:txBody>
              <a:bodyPr>
                <a:normAutofit/>
              </a:bodyPr>
              <a:lstStyle/>
              <a:p>
                <a:r>
                  <a:rPr lang="en-US" altLang="zh-TW" dirty="0"/>
                  <a:t>Tips</a:t>
                </a:r>
              </a:p>
              <a:p>
                <a:pPr lvl="1"/>
                <a:r>
                  <a:rPr lang="en-US" altLang="zh-TW" sz="2800" dirty="0"/>
                  <a:t>The parameters of actor </a:t>
                </a:r>
                <a14:m>
                  <m:oMath xmlns:m="http://schemas.openxmlformats.org/officeDocument/2006/math">
                    <m:r>
                      <a:rPr lang="zh-TW" altLang="en-US" sz="2800" i="1">
                        <a:latin typeface="Cambria Math" panose="02040503050406030204" pitchFamily="18" charset="0"/>
                      </a:rPr>
                      <m:t>𝜋</m:t>
                    </m:r>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𝑠</m:t>
                        </m:r>
                      </m:e>
                    </m:d>
                  </m:oMath>
                </a14:m>
                <a:r>
                  <a:rPr lang="en-US" altLang="zh-TW" sz="2800" dirty="0"/>
                  <a:t>  and critic </a:t>
                </a:r>
                <a14:m>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b="0" i="1" smtClean="0">
                            <a:latin typeface="Cambria Math" panose="02040503050406030204" pitchFamily="18" charset="0"/>
                          </a:rPr>
                          <m:t>𝑠</m:t>
                        </m:r>
                      </m:e>
                    </m:d>
                  </m:oMath>
                </a14:m>
                <a:r>
                  <a:rPr lang="en-US" altLang="zh-TW" sz="2800" dirty="0"/>
                  <a:t>  can be shared</a:t>
                </a:r>
              </a:p>
              <a:p>
                <a:pPr lvl="1"/>
                <a:endParaRPr lang="en-US" altLang="zh-TW" sz="2800" dirty="0"/>
              </a:p>
              <a:p>
                <a:pPr lvl="1"/>
                <a:endParaRPr lang="en-US" altLang="zh-TW" sz="2800" dirty="0"/>
              </a:p>
              <a:p>
                <a:pPr lvl="1"/>
                <a:endParaRPr lang="en-US" altLang="zh-TW" sz="2800" dirty="0"/>
              </a:p>
              <a:p>
                <a:pPr lvl="1"/>
                <a:endParaRPr lang="en-US" altLang="zh-TW" sz="2800" dirty="0"/>
              </a:p>
              <a:p>
                <a:pPr lvl="1"/>
                <a:endParaRPr lang="en-US" altLang="zh-TW" sz="2800" dirty="0"/>
              </a:p>
              <a:p>
                <a:pPr lvl="1"/>
                <a:r>
                  <a:rPr lang="en-US" altLang="zh-TW" sz="2800" dirty="0"/>
                  <a:t>Use output entropy as regularization for </a:t>
                </a:r>
                <a14:m>
                  <m:oMath xmlns:m="http://schemas.openxmlformats.org/officeDocument/2006/math">
                    <m:r>
                      <a:rPr lang="zh-TW" altLang="en-US" sz="2800" i="1">
                        <a:latin typeface="Cambria Math" panose="02040503050406030204" pitchFamily="18" charset="0"/>
                      </a:rPr>
                      <m:t>𝜋</m:t>
                    </m:r>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e>
                    </m:d>
                  </m:oMath>
                </a14:m>
                <a:endParaRPr lang="en-US" altLang="zh-TW" sz="2800" dirty="0"/>
              </a:p>
              <a:p>
                <a:pPr lvl="2"/>
                <a:r>
                  <a:rPr lang="en-US" altLang="zh-TW" sz="2800" dirty="0"/>
                  <a:t>Larger entropy is preferred </a:t>
                </a:r>
                <a14:m>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oMath>
                </a14:m>
                <a:r>
                  <a:rPr lang="en-US" altLang="zh-TW" sz="2800" dirty="0"/>
                  <a:t> exploration </a:t>
                </a:r>
                <a:endParaRPr lang="zh-TW" altLang="en-US" sz="2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628650" y="1825624"/>
                <a:ext cx="7886700" cy="5032375"/>
              </a:xfrm>
              <a:blipFill>
                <a:blip r:embed="rId2"/>
                <a:stretch>
                  <a:fillRect l="-1391" t="-1937"/>
                </a:stretch>
              </a:blipFill>
            </p:spPr>
            <p:txBody>
              <a:bodyPr/>
              <a:lstStyle/>
              <a:p>
                <a:r>
                  <a:rPr lang="zh-TW" altLang="en-US">
                    <a:noFill/>
                  </a:rPr>
                  <a:t> </a:t>
                </a:r>
              </a:p>
            </p:txBody>
          </p:sp>
        </mc:Fallback>
      </mc:AlternateContent>
      <p:sp>
        <p:nvSpPr>
          <p:cNvPr id="4" name="矩形 3"/>
          <p:cNvSpPr/>
          <p:nvPr/>
        </p:nvSpPr>
        <p:spPr>
          <a:xfrm>
            <a:off x="2831826" y="3389894"/>
            <a:ext cx="1437293" cy="150037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Network</a:t>
            </a:r>
            <a:endParaRPr lang="zh-TW" altLang="en-US" sz="2400" dirty="0"/>
          </a:p>
        </p:txBody>
      </p:sp>
      <p:cxnSp>
        <p:nvCxnSpPr>
          <p:cNvPr id="6" name="直線單箭頭接點 5"/>
          <p:cNvCxnSpPr>
            <a:cxnSpLocks/>
          </p:cNvCxnSpPr>
          <p:nvPr/>
        </p:nvCxnSpPr>
        <p:spPr>
          <a:xfrm>
            <a:off x="2401263" y="4100569"/>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群組 6"/>
          <p:cNvGrpSpPr/>
          <p:nvPr/>
        </p:nvGrpSpPr>
        <p:grpSpPr>
          <a:xfrm>
            <a:off x="2040400" y="3645428"/>
            <a:ext cx="410993" cy="910282"/>
            <a:chOff x="4956245" y="3228766"/>
            <a:chExt cx="410993" cy="910282"/>
          </a:xfrm>
        </p:grpSpPr>
        <p:sp>
          <p:nvSpPr>
            <p:cNvPr id="8" name="矩形 7"/>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矩形 8"/>
                <p:cNvSpPr/>
                <p:nvPr/>
              </p:nvSpPr>
              <p:spPr>
                <a:xfrm>
                  <a:off x="4964692" y="3424045"/>
                  <a:ext cx="40254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𝑠</m:t>
                        </m:r>
                      </m:oMath>
                    </m:oMathPara>
                  </a14:m>
                  <a:endParaRPr lang="zh-TW" altLang="en-US" sz="2400" dirty="0"/>
                </a:p>
              </p:txBody>
            </p:sp>
          </mc:Choice>
          <mc:Fallback xmlns="">
            <p:sp>
              <p:nvSpPr>
                <p:cNvPr id="9" name="矩形 8"/>
                <p:cNvSpPr>
                  <a:spLocks noRot="1" noChangeAspect="1" noMove="1" noResize="1" noEditPoints="1" noAdjustHandles="1" noChangeArrowheads="1" noChangeShapeType="1" noTextEdit="1"/>
                </p:cNvSpPr>
                <p:nvPr/>
              </p:nvSpPr>
              <p:spPr>
                <a:xfrm>
                  <a:off x="4964692" y="3424045"/>
                  <a:ext cx="402546" cy="461665"/>
                </a:xfrm>
                <a:prstGeom prst="rect">
                  <a:avLst/>
                </a:prstGeom>
                <a:blipFill>
                  <a:blip r:embed="rId3"/>
                  <a:stretch>
                    <a:fillRect/>
                  </a:stretch>
                </a:blipFill>
              </p:spPr>
              <p:txBody>
                <a:bodyPr/>
                <a:lstStyle/>
                <a:p>
                  <a:r>
                    <a:rPr lang="zh-TW" altLang="en-US">
                      <a:noFill/>
                    </a:rPr>
                    <a:t> </a:t>
                  </a:r>
                </a:p>
              </p:txBody>
            </p:sp>
          </mc:Fallback>
        </mc:AlternateContent>
      </p:grpSp>
      <p:sp>
        <p:nvSpPr>
          <p:cNvPr id="16" name="矩形 15"/>
          <p:cNvSpPr/>
          <p:nvPr/>
        </p:nvSpPr>
        <p:spPr>
          <a:xfrm>
            <a:off x="4961830" y="4537704"/>
            <a:ext cx="1437293" cy="70513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400" dirty="0"/>
              <a:t>Network</a:t>
            </a:r>
            <a:endParaRPr lang="zh-TW" altLang="en-US" sz="2400" dirty="0"/>
          </a:p>
        </p:txBody>
      </p:sp>
      <p:cxnSp>
        <p:nvCxnSpPr>
          <p:cNvPr id="17" name="Shape 229"/>
          <p:cNvCxnSpPr/>
          <p:nvPr/>
        </p:nvCxnSpPr>
        <p:spPr>
          <a:xfrm>
            <a:off x="6427344" y="3118003"/>
            <a:ext cx="383836" cy="0"/>
          </a:xfrm>
          <a:prstGeom prst="straightConnector1">
            <a:avLst/>
          </a:prstGeom>
          <a:noFill/>
          <a:ln w="25400" cap="flat" cmpd="sng">
            <a:solidFill>
              <a:schemeClr val="dk1"/>
            </a:solidFill>
            <a:prstDash val="solid"/>
            <a:round/>
            <a:headEnd type="none" w="med" len="med"/>
            <a:tailEnd type="triangle" w="lg" len="lg"/>
          </a:ln>
        </p:spPr>
      </p:cxnSp>
      <p:cxnSp>
        <p:nvCxnSpPr>
          <p:cNvPr id="18" name="Shape 229"/>
          <p:cNvCxnSpPr/>
          <p:nvPr/>
        </p:nvCxnSpPr>
        <p:spPr>
          <a:xfrm>
            <a:off x="6427344" y="3645428"/>
            <a:ext cx="383836" cy="0"/>
          </a:xfrm>
          <a:prstGeom prst="straightConnector1">
            <a:avLst/>
          </a:prstGeom>
          <a:noFill/>
          <a:ln w="25400" cap="flat" cmpd="sng">
            <a:solidFill>
              <a:schemeClr val="dk1"/>
            </a:solidFill>
            <a:prstDash val="solid"/>
            <a:round/>
            <a:headEnd type="none" w="med" len="med"/>
            <a:tailEnd type="triangle" w="lg" len="lg"/>
          </a:ln>
        </p:spPr>
      </p:cxnSp>
      <p:cxnSp>
        <p:nvCxnSpPr>
          <p:cNvPr id="19" name="Shape 229"/>
          <p:cNvCxnSpPr/>
          <p:nvPr/>
        </p:nvCxnSpPr>
        <p:spPr>
          <a:xfrm>
            <a:off x="6427344" y="4140082"/>
            <a:ext cx="383836" cy="0"/>
          </a:xfrm>
          <a:prstGeom prst="straightConnector1">
            <a:avLst/>
          </a:prstGeom>
          <a:noFill/>
          <a:ln w="25400" cap="flat" cmpd="sng">
            <a:solidFill>
              <a:schemeClr val="dk1"/>
            </a:solidFill>
            <a:prstDash val="solid"/>
            <a:round/>
            <a:headEnd type="none" w="med" len="med"/>
            <a:tailEnd type="triangle" w="lg" len="lg"/>
          </a:ln>
        </p:spPr>
      </p:cxnSp>
      <p:sp>
        <p:nvSpPr>
          <p:cNvPr id="20" name="文字方塊 19"/>
          <p:cNvSpPr txBox="1"/>
          <p:nvPr/>
        </p:nvSpPr>
        <p:spPr>
          <a:xfrm>
            <a:off x="6825694" y="3940027"/>
            <a:ext cx="895587"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fire</a:t>
            </a:r>
          </a:p>
        </p:txBody>
      </p:sp>
      <p:sp>
        <p:nvSpPr>
          <p:cNvPr id="21" name="文字方塊 20"/>
          <p:cNvSpPr txBox="1"/>
          <p:nvPr/>
        </p:nvSpPr>
        <p:spPr>
          <a:xfrm>
            <a:off x="6827151" y="3426143"/>
            <a:ext cx="895587"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right</a:t>
            </a:r>
          </a:p>
        </p:txBody>
      </p:sp>
      <p:sp>
        <p:nvSpPr>
          <p:cNvPr id="22" name="文字方塊 21"/>
          <p:cNvSpPr txBox="1"/>
          <p:nvPr/>
        </p:nvSpPr>
        <p:spPr>
          <a:xfrm>
            <a:off x="6816361" y="2912260"/>
            <a:ext cx="891638"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left</a:t>
            </a:r>
          </a:p>
        </p:txBody>
      </p:sp>
      <p:sp>
        <p:nvSpPr>
          <p:cNvPr id="23" name="矩形 22"/>
          <p:cNvSpPr/>
          <p:nvPr/>
        </p:nvSpPr>
        <p:spPr>
          <a:xfrm>
            <a:off x="4961829" y="2884944"/>
            <a:ext cx="1437293" cy="145519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Network</a:t>
            </a:r>
            <a:endParaRPr lang="zh-TW" altLang="en-US" sz="2400" dirty="0"/>
          </a:p>
        </p:txBody>
      </p:sp>
      <p:cxnSp>
        <p:nvCxnSpPr>
          <p:cNvPr id="24" name="Shape 229"/>
          <p:cNvCxnSpPr>
            <a:cxnSpLocks/>
            <a:endCxn id="23" idx="1"/>
          </p:cNvCxnSpPr>
          <p:nvPr/>
        </p:nvCxnSpPr>
        <p:spPr>
          <a:xfrm flipV="1">
            <a:off x="4269119" y="3612541"/>
            <a:ext cx="692710" cy="488030"/>
          </a:xfrm>
          <a:prstGeom prst="straightConnector1">
            <a:avLst/>
          </a:prstGeom>
          <a:noFill/>
          <a:ln w="25400" cap="flat" cmpd="sng">
            <a:solidFill>
              <a:schemeClr val="dk1"/>
            </a:solidFill>
            <a:prstDash val="solid"/>
            <a:round/>
            <a:headEnd type="none" w="med" len="med"/>
            <a:tailEnd type="triangle" w="lg" len="lg"/>
          </a:ln>
        </p:spPr>
      </p:cxnSp>
      <p:cxnSp>
        <p:nvCxnSpPr>
          <p:cNvPr id="26" name="Shape 229"/>
          <p:cNvCxnSpPr>
            <a:cxnSpLocks/>
            <a:stCxn id="4" idx="3"/>
          </p:cNvCxnSpPr>
          <p:nvPr/>
        </p:nvCxnSpPr>
        <p:spPr>
          <a:xfrm>
            <a:off x="4269119" y="4140082"/>
            <a:ext cx="698655" cy="757536"/>
          </a:xfrm>
          <a:prstGeom prst="straightConnector1">
            <a:avLst/>
          </a:prstGeom>
          <a:noFill/>
          <a:ln w="25400" cap="flat" cmpd="sng">
            <a:solidFill>
              <a:schemeClr val="dk1"/>
            </a:solidFill>
            <a:prstDash val="solid"/>
            <a:round/>
            <a:headEnd type="none" w="med" len="med"/>
            <a:tailEnd type="triangle" w="lg" len="lg"/>
          </a:ln>
        </p:spPr>
      </p:cxnSp>
      <p:grpSp>
        <p:nvGrpSpPr>
          <p:cNvPr id="29" name="群組 28"/>
          <p:cNvGrpSpPr/>
          <p:nvPr/>
        </p:nvGrpSpPr>
        <p:grpSpPr>
          <a:xfrm>
            <a:off x="6446640" y="4651535"/>
            <a:ext cx="1290387" cy="461665"/>
            <a:chOff x="8057549" y="5583600"/>
            <a:chExt cx="1290387" cy="461665"/>
          </a:xfrm>
        </p:grpSpPr>
        <mc:AlternateContent xmlns:mc="http://schemas.openxmlformats.org/markup-compatibility/2006" xmlns:a14="http://schemas.microsoft.com/office/drawing/2010/main">
          <mc:Choice Requires="a14">
            <p:sp>
              <p:nvSpPr>
                <p:cNvPr id="15" name="矩形 14"/>
                <p:cNvSpPr/>
                <p:nvPr/>
              </p:nvSpPr>
              <p:spPr>
                <a:xfrm>
                  <a:off x="8313935" y="5583600"/>
                  <a:ext cx="103400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𝑉</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r>
                              <a:rPr lang="en-US" altLang="zh-TW" sz="2400" i="1">
                                <a:latin typeface="Cambria Math" panose="02040503050406030204" pitchFamily="18" charset="0"/>
                              </a:rPr>
                              <m:t>𝑠</m:t>
                            </m:r>
                          </m:e>
                        </m:d>
                      </m:oMath>
                    </m:oMathPara>
                  </a14:m>
                  <a:endParaRPr lang="zh-TW" altLang="en-US" sz="2400" dirty="0"/>
                </a:p>
              </p:txBody>
            </p:sp>
          </mc:Choice>
          <mc:Fallback xmlns="">
            <p:sp>
              <p:nvSpPr>
                <p:cNvPr id="15" name="矩形 14"/>
                <p:cNvSpPr>
                  <a:spLocks noRot="1" noChangeAspect="1" noMove="1" noResize="1" noEditPoints="1" noAdjustHandles="1" noChangeArrowheads="1" noChangeShapeType="1" noTextEdit="1"/>
                </p:cNvSpPr>
                <p:nvPr/>
              </p:nvSpPr>
              <p:spPr>
                <a:xfrm>
                  <a:off x="8313935" y="5583600"/>
                  <a:ext cx="1034001" cy="461665"/>
                </a:xfrm>
                <a:prstGeom prst="rect">
                  <a:avLst/>
                </a:prstGeom>
                <a:blipFill>
                  <a:blip r:embed="rId4"/>
                  <a:stretch>
                    <a:fillRect/>
                  </a:stretch>
                </a:blipFill>
              </p:spPr>
              <p:txBody>
                <a:bodyPr/>
                <a:lstStyle/>
                <a:p>
                  <a:r>
                    <a:rPr lang="zh-TW" altLang="en-US">
                      <a:noFill/>
                    </a:rPr>
                    <a:t> </a:t>
                  </a:r>
                </a:p>
              </p:txBody>
            </p:sp>
          </mc:Fallback>
        </mc:AlternateContent>
        <p:cxnSp>
          <p:nvCxnSpPr>
            <p:cNvPr id="28" name="Shape 229"/>
            <p:cNvCxnSpPr/>
            <p:nvPr/>
          </p:nvCxnSpPr>
          <p:spPr>
            <a:xfrm>
              <a:off x="8057549" y="5814432"/>
              <a:ext cx="383836" cy="0"/>
            </a:xfrm>
            <a:prstGeom prst="straightConnector1">
              <a:avLst/>
            </a:prstGeom>
            <a:noFill/>
            <a:ln w="25400" cap="flat" cmpd="sng">
              <a:solidFill>
                <a:schemeClr val="dk1"/>
              </a:solidFill>
              <a:prstDash val="solid"/>
              <a:round/>
              <a:headEnd type="none" w="med" len="med"/>
              <a:tailEnd type="triangle" w="lg" len="lg"/>
            </a:ln>
          </p:spPr>
        </p:cxnSp>
      </p:grpSp>
    </p:spTree>
    <p:extLst>
      <p:ext uri="{BB962C8B-B14F-4D97-AF65-F5344CB8AC3E}">
        <p14:creationId xmlns:p14="http://schemas.microsoft.com/office/powerpoint/2010/main" val="31614502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16" grpId="0" animBg="1"/>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images-1.medium.com/max/880/1*YtnGhtSAMnnHSL8PvS7t_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14" y="0"/>
            <a:ext cx="7678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37885" y="584775"/>
            <a:ext cx="4391813" cy="1477328"/>
          </a:xfrm>
          <a:prstGeom prst="rect">
            <a:avLst/>
          </a:prstGeom>
        </p:spPr>
        <p:txBody>
          <a:bodyPr wrap="square">
            <a:spAutoFit/>
          </a:bodyPr>
          <a:lstStyle/>
          <a:p>
            <a:r>
              <a:rPr lang="en-US" altLang="zh-TW" dirty="0"/>
              <a:t>Source of image: </a:t>
            </a:r>
            <a:r>
              <a:rPr lang="zh-TW" altLang="en-US" dirty="0"/>
              <a:t>https://medium.com/emergent-future/simple-reinforcement-learning-with-tensorflow-part-8-asynchronous-actor-critic-agents-a3c-c88f72a5e9f2#.68x6na7o9</a:t>
            </a:r>
          </a:p>
        </p:txBody>
      </p:sp>
      <p:sp>
        <p:nvSpPr>
          <p:cNvPr id="5" name="矩形 4"/>
          <p:cNvSpPr/>
          <p:nvPr/>
        </p:nvSpPr>
        <p:spPr>
          <a:xfrm>
            <a:off x="137886" y="0"/>
            <a:ext cx="2581156" cy="584775"/>
          </a:xfrm>
          <a:prstGeom prst="rect">
            <a:avLst/>
          </a:prstGeom>
        </p:spPr>
        <p:txBody>
          <a:bodyPr wrap="none">
            <a:spAutoFit/>
          </a:bodyPr>
          <a:lstStyle/>
          <a:p>
            <a:r>
              <a:rPr lang="en-US" altLang="zh-TW" sz="3200" b="1" i="1" u="sng" dirty="0">
                <a:latin typeface="medium-content-serif-font"/>
              </a:rPr>
              <a:t>Asynchronous</a:t>
            </a:r>
            <a:endParaRPr lang="zh-TW" altLang="en-US" sz="3200" i="1" u="sng" dirty="0"/>
          </a:p>
        </p:txBody>
      </p:sp>
      <mc:AlternateContent xmlns:mc="http://schemas.openxmlformats.org/markup-compatibility/2006" xmlns:a14="http://schemas.microsoft.com/office/drawing/2010/main">
        <mc:Choice Requires="a14">
          <p:sp>
            <p:nvSpPr>
              <p:cNvPr id="6" name="文字方塊 5"/>
              <p:cNvSpPr txBox="1"/>
              <p:nvPr/>
            </p:nvSpPr>
            <p:spPr>
              <a:xfrm>
                <a:off x="6836278" y="1839787"/>
                <a:ext cx="46839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𝜃</m:t>
                          </m:r>
                        </m:e>
                        <m:sup>
                          <m:r>
                            <a:rPr lang="en-US" altLang="zh-TW" sz="2800" b="0" i="1" smtClean="0">
                              <a:latin typeface="Cambria Math" panose="02040503050406030204" pitchFamily="18" charset="0"/>
                            </a:rPr>
                            <m:t>2</m:t>
                          </m:r>
                        </m:sup>
                      </m:sSup>
                    </m:oMath>
                  </m:oMathPara>
                </a14:m>
                <a:endParaRPr lang="zh-TW" altLang="en-US" sz="2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6836278" y="1839787"/>
                <a:ext cx="468398" cy="430887"/>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075896" y="4293617"/>
                <a:ext cx="4607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𝜃</m:t>
                          </m:r>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075896" y="4293617"/>
                <a:ext cx="460704" cy="430887"/>
              </a:xfrm>
              <a:prstGeom prst="rect">
                <a:avLst/>
              </a:prstGeom>
              <a:blipFill>
                <a:blip r:embed="rId4"/>
                <a:stretch>
                  <a:fillRect/>
                </a:stretch>
              </a:blipFill>
            </p:spPr>
            <p:txBody>
              <a:bodyPr/>
              <a:lstStyle/>
              <a:p>
                <a:r>
                  <a:rPr lang="zh-TW" altLang="en-US">
                    <a:noFill/>
                  </a:rPr>
                  <a:t> </a:t>
                </a:r>
              </a:p>
            </p:txBody>
          </p:sp>
        </mc:Fallback>
      </mc:AlternateContent>
      <p:sp>
        <p:nvSpPr>
          <p:cNvPr id="7" name="文字方塊 6"/>
          <p:cNvSpPr txBox="1"/>
          <p:nvPr/>
        </p:nvSpPr>
        <p:spPr>
          <a:xfrm>
            <a:off x="143949" y="2062103"/>
            <a:ext cx="3730171" cy="461665"/>
          </a:xfrm>
          <a:prstGeom prst="rect">
            <a:avLst/>
          </a:prstGeom>
          <a:noFill/>
        </p:spPr>
        <p:txBody>
          <a:bodyPr wrap="square" rtlCol="0">
            <a:spAutoFit/>
          </a:bodyPr>
          <a:lstStyle/>
          <a:p>
            <a:r>
              <a:rPr lang="en-US" altLang="zh-TW" sz="2400" dirty="0"/>
              <a:t>1. Copy global parameters </a:t>
            </a:r>
            <a:endParaRPr lang="zh-TW" altLang="en-US" sz="2400" dirty="0"/>
          </a:p>
        </p:txBody>
      </p:sp>
      <p:sp>
        <p:nvSpPr>
          <p:cNvPr id="10" name="文字方塊 9"/>
          <p:cNvSpPr txBox="1"/>
          <p:nvPr/>
        </p:nvSpPr>
        <p:spPr>
          <a:xfrm>
            <a:off x="143949" y="2521058"/>
            <a:ext cx="3730171" cy="461665"/>
          </a:xfrm>
          <a:prstGeom prst="rect">
            <a:avLst/>
          </a:prstGeom>
          <a:noFill/>
        </p:spPr>
        <p:txBody>
          <a:bodyPr wrap="square" rtlCol="0">
            <a:spAutoFit/>
          </a:bodyPr>
          <a:lstStyle/>
          <a:p>
            <a:r>
              <a:rPr lang="en-US" altLang="zh-TW" sz="2400" dirty="0"/>
              <a:t>2. Sampling some data</a:t>
            </a:r>
            <a:endParaRPr lang="zh-TW" altLang="en-US" sz="2400" dirty="0"/>
          </a:p>
        </p:txBody>
      </p:sp>
      <p:sp>
        <p:nvSpPr>
          <p:cNvPr id="11" name="文字方塊 10"/>
          <p:cNvSpPr txBox="1"/>
          <p:nvPr/>
        </p:nvSpPr>
        <p:spPr>
          <a:xfrm>
            <a:off x="143948" y="2967335"/>
            <a:ext cx="3730171" cy="461665"/>
          </a:xfrm>
          <a:prstGeom prst="rect">
            <a:avLst/>
          </a:prstGeom>
          <a:noFill/>
        </p:spPr>
        <p:txBody>
          <a:bodyPr wrap="square" rtlCol="0">
            <a:spAutoFit/>
          </a:bodyPr>
          <a:lstStyle/>
          <a:p>
            <a:r>
              <a:rPr lang="en-US" altLang="zh-TW" sz="2400" dirty="0"/>
              <a:t>3. Compute gradients</a:t>
            </a:r>
            <a:endParaRPr lang="zh-TW" altLang="en-US" sz="2400" dirty="0"/>
          </a:p>
        </p:txBody>
      </p:sp>
      <p:sp>
        <p:nvSpPr>
          <p:cNvPr id="12" name="文字方塊 11"/>
          <p:cNvSpPr txBox="1"/>
          <p:nvPr/>
        </p:nvSpPr>
        <p:spPr>
          <a:xfrm>
            <a:off x="143948" y="3462620"/>
            <a:ext cx="2420195" cy="830997"/>
          </a:xfrm>
          <a:prstGeom prst="rect">
            <a:avLst/>
          </a:prstGeom>
          <a:noFill/>
        </p:spPr>
        <p:txBody>
          <a:bodyPr wrap="square" rtlCol="0">
            <a:spAutoFit/>
          </a:bodyPr>
          <a:lstStyle/>
          <a:p>
            <a:r>
              <a:rPr lang="en-US" altLang="zh-TW" sz="2400" dirty="0"/>
              <a:t>4. Update global models</a:t>
            </a:r>
            <a:endParaRPr lang="zh-TW" altLang="en-US" sz="2400" dirty="0"/>
          </a:p>
        </p:txBody>
      </p:sp>
      <mc:AlternateContent xmlns:mc="http://schemas.openxmlformats.org/markup-compatibility/2006" xmlns:a14="http://schemas.microsoft.com/office/drawing/2010/main">
        <mc:Choice Requires="a14">
          <p:sp>
            <p:nvSpPr>
              <p:cNvPr id="13" name="文字方塊 12"/>
              <p:cNvSpPr txBox="1"/>
              <p:nvPr/>
            </p:nvSpPr>
            <p:spPr>
              <a:xfrm>
                <a:off x="2080067" y="4640060"/>
                <a:ext cx="50744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rPr>
                        <m:t>∆</m:t>
                      </m:r>
                      <m:r>
                        <a:rPr lang="zh-TW" altLang="en-US" sz="2800" i="1" smtClean="0">
                          <a:latin typeface="Cambria Math" panose="02040503050406030204" pitchFamily="18" charset="0"/>
                        </a:rPr>
                        <m:t>𝜃</m:t>
                      </m:r>
                    </m:oMath>
                  </m:oMathPara>
                </a14:m>
                <a:endParaRPr lang="zh-TW" altLang="en-US" sz="2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080067" y="4640060"/>
                <a:ext cx="507447" cy="430887"/>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3620396" y="2799480"/>
                <a:ext cx="50744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rPr>
                        <m:t>∆</m:t>
                      </m:r>
                      <m:r>
                        <a:rPr lang="zh-TW" altLang="en-US" sz="2800" i="1" smtClean="0">
                          <a:latin typeface="Cambria Math" panose="02040503050406030204" pitchFamily="18" charset="0"/>
                        </a:rPr>
                        <m:t>𝜃</m:t>
                      </m:r>
                    </m:oMath>
                  </m:oMathPara>
                </a14:m>
                <a:endParaRPr lang="zh-TW" altLang="en-US" sz="2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3620396" y="2799480"/>
                <a:ext cx="507447" cy="430887"/>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3879004" y="3280662"/>
                <a:ext cx="4607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𝜃</m:t>
                          </m:r>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879004" y="3280662"/>
                <a:ext cx="460704" cy="430887"/>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7296982" y="1352467"/>
                <a:ext cx="97321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r>
                        <a:rPr lang="zh-TW" altLang="en-US" sz="2800" b="0" i="1" smtClean="0">
                          <a:latin typeface="Cambria Math" panose="02040503050406030204" pitchFamily="18" charset="0"/>
                        </a:rPr>
                        <m:t>𝜂</m:t>
                      </m:r>
                      <m:r>
                        <a:rPr lang="zh-TW" altLang="en-US" sz="2800" i="1" smtClean="0">
                          <a:latin typeface="Cambria Math" panose="02040503050406030204" pitchFamily="18" charset="0"/>
                        </a:rPr>
                        <m:t>∆</m:t>
                      </m:r>
                      <m:r>
                        <a:rPr lang="zh-TW" altLang="en-US" sz="2800" i="1" smtClean="0">
                          <a:latin typeface="Cambria Math" panose="02040503050406030204" pitchFamily="18" charset="0"/>
                        </a:rPr>
                        <m:t>𝜃</m:t>
                      </m:r>
                    </m:oMath>
                  </m:oMathPara>
                </a14:m>
                <a:endParaRPr lang="zh-TW" altLang="en-US" sz="2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7296982" y="1352467"/>
                <a:ext cx="973215" cy="430887"/>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6836278" y="1384299"/>
                <a:ext cx="4607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𝜃</m:t>
                          </m:r>
                        </m:e>
                        <m:sup>
                          <m:r>
                            <a:rPr lang="en-US" altLang="zh-TW" sz="2800" b="0" i="1" smtClean="0">
                              <a:latin typeface="Cambria Math" panose="02040503050406030204" pitchFamily="18" charset="0"/>
                            </a:rPr>
                            <m:t>1</m:t>
                          </m:r>
                        </m:sup>
                      </m:sSup>
                    </m:oMath>
                  </m:oMathPara>
                </a14:m>
                <a:endParaRPr lang="zh-TW" altLang="en-US" sz="2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6836278" y="1384299"/>
                <a:ext cx="460704" cy="430887"/>
              </a:xfrm>
              <a:prstGeom prst="rect">
                <a:avLst/>
              </a:prstGeom>
              <a:blipFill>
                <a:blip r:embed="rId9"/>
                <a:stretch>
                  <a:fillRect/>
                </a:stretch>
              </a:blipFill>
            </p:spPr>
            <p:txBody>
              <a:bodyPr/>
              <a:lstStyle/>
              <a:p>
                <a:r>
                  <a:rPr lang="zh-TW" altLang="en-US">
                    <a:noFill/>
                  </a:rPr>
                  <a:t> </a:t>
                </a:r>
              </a:p>
            </p:txBody>
          </p:sp>
        </mc:Fallback>
      </mc:AlternateContent>
      <p:cxnSp>
        <p:nvCxnSpPr>
          <p:cNvPr id="18" name="直線接點 17"/>
          <p:cNvCxnSpPr>
            <a:cxnSpLocks/>
          </p:cNvCxnSpPr>
          <p:nvPr/>
        </p:nvCxnSpPr>
        <p:spPr>
          <a:xfrm>
            <a:off x="6836278" y="1352467"/>
            <a:ext cx="460704" cy="4627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6241142" y="2151726"/>
            <a:ext cx="2583543" cy="830997"/>
          </a:xfrm>
          <a:prstGeom prst="rect">
            <a:avLst/>
          </a:prstGeom>
          <a:noFill/>
        </p:spPr>
        <p:txBody>
          <a:bodyPr wrap="square" rtlCol="0">
            <a:spAutoFit/>
          </a:bodyPr>
          <a:lstStyle/>
          <a:p>
            <a:r>
              <a:rPr lang="en-US" altLang="zh-TW" sz="2400" dirty="0"/>
              <a:t>(other workers also update models)</a:t>
            </a:r>
            <a:endParaRPr lang="zh-TW" altLang="en-US" sz="2400" dirty="0"/>
          </a:p>
        </p:txBody>
      </p:sp>
    </p:spTree>
    <p:extLst>
      <p:ext uri="{BB962C8B-B14F-4D97-AF65-F5344CB8AC3E}">
        <p14:creationId xmlns:p14="http://schemas.microsoft.com/office/powerpoint/2010/main" val="2745204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P spid="10" grpId="0"/>
      <p:bldP spid="11" grpId="0"/>
      <p:bldP spid="12" grpId="0"/>
      <p:bldP spid="13" grpId="0"/>
      <p:bldP spid="14" grpId="0"/>
      <p:bldP spid="15" grpId="0"/>
      <p:bldP spid="16" grpId="0"/>
      <p:bldP spid="17"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線單箭頭接點 23"/>
          <p:cNvCxnSpPr/>
          <p:nvPr/>
        </p:nvCxnSpPr>
        <p:spPr>
          <a:xfrm flipV="1">
            <a:off x="2187193" y="3614029"/>
            <a:ext cx="1959663" cy="89282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p:nvPicPr>
        <p:blipFill>
          <a:blip r:embed="rId2"/>
          <a:stretch>
            <a:fillRect/>
          </a:stretch>
        </p:blipFill>
        <p:spPr>
          <a:xfrm>
            <a:off x="72570" y="1607911"/>
            <a:ext cx="2826517" cy="1928191"/>
          </a:xfrm>
          <a:prstGeom prst="rect">
            <a:avLst/>
          </a:prstGeom>
        </p:spPr>
      </p:pic>
      <p:pic>
        <p:nvPicPr>
          <p:cNvPr id="5" name="圖片 4"/>
          <p:cNvPicPr>
            <a:picLocks noChangeAspect="1"/>
          </p:cNvPicPr>
          <p:nvPr/>
        </p:nvPicPr>
        <p:blipFill>
          <a:blip r:embed="rId3"/>
          <a:stretch>
            <a:fillRect/>
          </a:stretch>
        </p:blipFill>
        <p:spPr>
          <a:xfrm>
            <a:off x="3081165" y="1599960"/>
            <a:ext cx="2826517" cy="1944092"/>
          </a:xfrm>
          <a:prstGeom prst="rect">
            <a:avLst/>
          </a:prstGeom>
        </p:spPr>
      </p:pic>
      <p:pic>
        <p:nvPicPr>
          <p:cNvPr id="6" name="圖片 5"/>
          <p:cNvPicPr>
            <a:picLocks noChangeAspect="1"/>
          </p:cNvPicPr>
          <p:nvPr/>
        </p:nvPicPr>
        <p:blipFill>
          <a:blip r:embed="rId4"/>
          <a:stretch>
            <a:fillRect/>
          </a:stretch>
        </p:blipFill>
        <p:spPr>
          <a:xfrm>
            <a:off x="6089760" y="1599960"/>
            <a:ext cx="3008827" cy="1944092"/>
          </a:xfrm>
          <a:prstGeom prst="rect">
            <a:avLst/>
          </a:prstGeom>
        </p:spPr>
      </p:pic>
      <mc:AlternateContent xmlns:mc="http://schemas.openxmlformats.org/markup-compatibility/2006" xmlns:a14="http://schemas.microsoft.com/office/drawing/2010/main">
        <mc:Choice Requires="a14">
          <p:sp>
            <p:nvSpPr>
              <p:cNvPr id="8" name="文字方塊 7"/>
              <p:cNvSpPr txBox="1"/>
              <p:nvPr/>
            </p:nvSpPr>
            <p:spPr>
              <a:xfrm>
                <a:off x="143257" y="768963"/>
                <a:ext cx="2685142" cy="830997"/>
              </a:xfrm>
              <a:prstGeom prst="rect">
                <a:avLst/>
              </a:prstGeom>
              <a:noFill/>
            </p:spPr>
            <p:txBody>
              <a:bodyPr wrap="square" rtlCol="0">
                <a:spAutoFit/>
              </a:bodyPr>
              <a:lstStyle/>
              <a:p>
                <a:pPr algn="ctr"/>
                <a:r>
                  <a:rPr lang="en-US" altLang="zh-TW" sz="2400" dirty="0"/>
                  <a:t>Start with observation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1</m:t>
                        </m:r>
                      </m:sub>
                    </m:sSub>
                  </m:oMath>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43257" y="768963"/>
                <a:ext cx="2685142" cy="830997"/>
              </a:xfrm>
              <a:prstGeom prst="rect">
                <a:avLst/>
              </a:prstGeom>
              <a:blipFill>
                <a:blip r:embed="rId5"/>
                <a:stretch>
                  <a:fillRect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3151852" y="1146246"/>
                <a:ext cx="2685142" cy="461665"/>
              </a:xfrm>
              <a:prstGeom prst="rect">
                <a:avLst/>
              </a:prstGeom>
              <a:noFill/>
            </p:spPr>
            <p:txBody>
              <a:bodyPr wrap="square" rtlCol="0">
                <a:spAutoFit/>
              </a:bodyPr>
              <a:lstStyle/>
              <a:p>
                <a:pPr algn="ctr"/>
                <a:r>
                  <a:rPr lang="en-US" altLang="zh-TW" sz="2400" dirty="0"/>
                  <a:t>Observation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2</m:t>
                        </m:r>
                      </m:sub>
                    </m:sSub>
                  </m:oMath>
                </a14:m>
                <a:endParaRPr lang="zh-TW" altLang="en-US" sz="24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151852" y="1146246"/>
                <a:ext cx="2685142" cy="461665"/>
              </a:xfrm>
              <a:prstGeom prst="rect">
                <a:avLst/>
              </a:prstGeom>
              <a:blipFill>
                <a:blip r:embed="rId6"/>
                <a:stretch>
                  <a:fillRect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6251602" y="1138295"/>
                <a:ext cx="2685142" cy="461665"/>
              </a:xfrm>
              <a:prstGeom prst="rect">
                <a:avLst/>
              </a:prstGeom>
              <a:noFill/>
            </p:spPr>
            <p:txBody>
              <a:bodyPr wrap="square" rtlCol="0">
                <a:spAutoFit/>
              </a:bodyPr>
              <a:lstStyle/>
              <a:p>
                <a:pPr algn="ctr"/>
                <a:r>
                  <a:rPr lang="en-US" altLang="zh-TW" sz="2400" dirty="0"/>
                  <a:t>Observation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3</m:t>
                        </m:r>
                      </m:sub>
                    </m:sSub>
                  </m:oMath>
                </a14:m>
                <a:endParaRPr lang="zh-TW" altLang="en-US" sz="24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6251602" y="1138295"/>
                <a:ext cx="2685142" cy="461665"/>
              </a:xfrm>
              <a:prstGeom prst="rect">
                <a:avLst/>
              </a:prstGeom>
              <a:blipFill>
                <a:blip r:embed="rId7"/>
                <a:stretch>
                  <a:fillRect t="-10667" b="-30667"/>
                </a:stretch>
              </a:blipFill>
            </p:spPr>
            <p:txBody>
              <a:bodyPr/>
              <a:lstStyle/>
              <a:p>
                <a:r>
                  <a:rPr lang="zh-TW" altLang="en-US">
                    <a:noFill/>
                  </a:rPr>
                  <a:t> </a:t>
                </a:r>
              </a:p>
            </p:txBody>
          </p:sp>
        </mc:Fallback>
      </mc:AlternateContent>
      <p:sp>
        <p:nvSpPr>
          <p:cNvPr id="11" name="矩形 10"/>
          <p:cNvSpPr/>
          <p:nvPr/>
        </p:nvSpPr>
        <p:spPr>
          <a:xfrm>
            <a:off x="165101" y="80962"/>
            <a:ext cx="5239511" cy="584775"/>
          </a:xfrm>
          <a:prstGeom prst="rect">
            <a:avLst/>
          </a:prstGeom>
        </p:spPr>
        <p:txBody>
          <a:bodyPr wrap="none">
            <a:spAutoFit/>
          </a:bodyPr>
          <a:lstStyle/>
          <a:p>
            <a:r>
              <a:rPr lang="en-US" altLang="zh-TW" sz="3200" b="1" i="1" u="sng" dirty="0"/>
              <a:t>Example: Playing Video Game</a:t>
            </a:r>
            <a:endParaRPr lang="zh-TW" altLang="en-US" sz="3200" b="1" i="1" u="sng" dirty="0"/>
          </a:p>
        </p:txBody>
      </p:sp>
      <p:pic>
        <p:nvPicPr>
          <p:cNvPr id="12" name="Picture 2" descr="http://www.is-scam.com/wp-content/uploads/2014/12/question-robo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6332" y="4375241"/>
            <a:ext cx="1104228" cy="14249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語音泡泡: 圓角矩形 13"/>
              <p:cNvSpPr/>
              <p:nvPr/>
            </p:nvSpPr>
            <p:spPr>
              <a:xfrm>
                <a:off x="1914984" y="5087705"/>
                <a:ext cx="2494481" cy="592930"/>
              </a:xfrm>
              <a:prstGeom prst="wedgeRoundRectCallout">
                <a:avLst>
                  <a:gd name="adj1" fmla="val -50899"/>
                  <a:gd name="adj2" fmla="val -74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Action </a:t>
                </a:r>
                <a14:m>
                  <m:oMath xmlns:m="http://schemas.openxmlformats.org/officeDocument/2006/math">
                    <m:sSub>
                      <m:sSubPr>
                        <m:ctrlPr>
                          <a:rPr lang="en-US" altLang="zh-TW" sz="2400" i="1">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i="1">
                            <a:latin typeface="Cambria Math" panose="02040503050406030204" pitchFamily="18" charset="0"/>
                          </a:rPr>
                          <m:t>1</m:t>
                        </m:r>
                      </m:sub>
                    </m:sSub>
                  </m:oMath>
                </a14:m>
                <a:r>
                  <a:rPr lang="en-US" altLang="zh-TW" sz="2400" dirty="0"/>
                  <a:t>: “right”  </a:t>
                </a:r>
                <a:endParaRPr lang="zh-TW" altLang="en-US" sz="2400" dirty="0"/>
              </a:p>
            </p:txBody>
          </p:sp>
        </mc:Choice>
        <mc:Fallback xmlns="">
          <p:sp>
            <p:nvSpPr>
              <p:cNvPr id="14" name="語音泡泡: 圓角矩形 13"/>
              <p:cNvSpPr>
                <a:spLocks noRot="1" noChangeAspect="1" noMove="1" noResize="1" noEditPoints="1" noAdjustHandles="1" noChangeArrowheads="1" noChangeShapeType="1" noTextEdit="1"/>
              </p:cNvSpPr>
              <p:nvPr/>
            </p:nvSpPr>
            <p:spPr>
              <a:xfrm>
                <a:off x="1914984" y="5087705"/>
                <a:ext cx="2494481" cy="592930"/>
              </a:xfrm>
              <a:prstGeom prst="wedgeRoundRectCallout">
                <a:avLst>
                  <a:gd name="adj1" fmla="val -50899"/>
                  <a:gd name="adj2" fmla="val -74582"/>
                  <a:gd name="adj3" fmla="val 16667"/>
                </a:avLst>
              </a:prstGeom>
              <a:blipFill>
                <a:blip r:embed="rId9"/>
                <a:stretch>
                  <a:fillRect r="-5687" b="-887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2561534" y="4021076"/>
                <a:ext cx="2005083"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Obtain reward </a:t>
                </a:r>
                <a14:m>
                  <m:oMath xmlns:m="http://schemas.openxmlformats.org/officeDocument/2006/math">
                    <m:sSub>
                      <m:sSubPr>
                        <m:ctrlPr>
                          <a:rPr lang="en-US" altLang="zh-TW" sz="2400" i="1">
                            <a:latin typeface="Cambria Math" panose="02040503050406030204" pitchFamily="18" charset="0"/>
                          </a:rPr>
                        </m:ctrlPr>
                      </m:sSubPr>
                      <m:e>
                        <m:r>
                          <a:rPr lang="en-US" altLang="zh-TW" sz="2400" b="0" i="1" smtClean="0">
                            <a:latin typeface="Cambria Math" panose="02040503050406030204" pitchFamily="18" charset="0"/>
                          </a:rPr>
                          <m:t>𝑟</m:t>
                        </m:r>
                      </m:e>
                      <m:sub>
                        <m:r>
                          <a:rPr lang="en-US" altLang="zh-TW" sz="2400" i="1">
                            <a:latin typeface="Cambria Math" panose="02040503050406030204" pitchFamily="18" charset="0"/>
                          </a:rPr>
                          <m:t>1</m:t>
                        </m:r>
                      </m:sub>
                    </m:sSub>
                    <m:r>
                      <a:rPr lang="en-US" altLang="zh-TW" sz="2400" b="0" i="1" smtClean="0">
                        <a:latin typeface="Cambria Math" panose="02040503050406030204" pitchFamily="18" charset="0"/>
                      </a:rPr>
                      <m:t>=0</m:t>
                    </m:r>
                  </m:oMath>
                </a14:m>
                <a:r>
                  <a:rPr lang="en-US" altLang="zh-TW" sz="2400" dirty="0"/>
                  <a:t> </a:t>
                </a:r>
                <a:endParaRPr lang="zh-TW" altLang="en-US" sz="24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2561534" y="4021076"/>
                <a:ext cx="2005083" cy="830997"/>
              </a:xfrm>
              <a:prstGeom prst="rect">
                <a:avLst/>
              </a:prstGeom>
              <a:blipFill>
                <a:blip r:embed="rId10"/>
                <a:stretch>
                  <a:fillRect l="-3333" t="-5839" r="-6970"/>
                </a:stretch>
              </a:blipFill>
            </p:spPr>
            <p:txBody>
              <a:bodyPr/>
              <a:lstStyle/>
              <a:p>
                <a:r>
                  <a:rPr lang="zh-TW" altLang="en-US">
                    <a:noFill/>
                  </a:rPr>
                  <a:t> </a:t>
                </a:r>
              </a:p>
            </p:txBody>
          </p:sp>
        </mc:Fallback>
      </mc:AlternateContent>
      <p:pic>
        <p:nvPicPr>
          <p:cNvPr id="16" name="Picture 2" descr="http://www.is-scam.com/wp-content/uploads/2014/12/question-robo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8117" y="4351763"/>
            <a:ext cx="1104228" cy="14249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語音泡泡: 圓角矩形 16"/>
              <p:cNvSpPr/>
              <p:nvPr/>
            </p:nvSpPr>
            <p:spPr>
              <a:xfrm>
                <a:off x="5826770" y="5064227"/>
                <a:ext cx="2220686" cy="592930"/>
              </a:xfrm>
              <a:prstGeom prst="wedgeRoundRectCallout">
                <a:avLst>
                  <a:gd name="adj1" fmla="val -50899"/>
                  <a:gd name="adj2" fmla="val -74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Action </a:t>
                </a:r>
                <a14:m>
                  <m:oMath xmlns:m="http://schemas.openxmlformats.org/officeDocument/2006/math">
                    <m:sSub>
                      <m:sSubPr>
                        <m:ctrlPr>
                          <a:rPr lang="en-US" altLang="zh-TW" sz="2400" i="1">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2</m:t>
                        </m:r>
                      </m:sub>
                    </m:sSub>
                  </m:oMath>
                </a14:m>
                <a:r>
                  <a:rPr lang="en-US" altLang="zh-TW" sz="2400" dirty="0"/>
                  <a:t>: “fire”  </a:t>
                </a:r>
                <a:endParaRPr lang="zh-TW" altLang="en-US" sz="2400" dirty="0"/>
              </a:p>
            </p:txBody>
          </p:sp>
        </mc:Choice>
        <mc:Fallback xmlns="">
          <p:sp>
            <p:nvSpPr>
              <p:cNvPr id="17" name="語音泡泡: 圓角矩形 16"/>
              <p:cNvSpPr>
                <a:spLocks noRot="1" noChangeAspect="1" noMove="1" noResize="1" noEditPoints="1" noAdjustHandles="1" noChangeArrowheads="1" noChangeShapeType="1" noTextEdit="1"/>
              </p:cNvSpPr>
              <p:nvPr/>
            </p:nvSpPr>
            <p:spPr>
              <a:xfrm>
                <a:off x="5826770" y="5064227"/>
                <a:ext cx="2220686" cy="592930"/>
              </a:xfrm>
              <a:prstGeom prst="wedgeRoundRectCallout">
                <a:avLst>
                  <a:gd name="adj1" fmla="val -50899"/>
                  <a:gd name="adj2" fmla="val -74582"/>
                  <a:gd name="adj3" fmla="val 16667"/>
                </a:avLst>
              </a:prstGeom>
              <a:blipFill>
                <a:blip r:embed="rId11"/>
                <a:stretch>
                  <a:fillRect l="-2387" r="-11671" b="-8800"/>
                </a:stretch>
              </a:blipFill>
            </p:spPr>
            <p:txBody>
              <a:bodyPr/>
              <a:lstStyle/>
              <a:p>
                <a:r>
                  <a:rPr lang="zh-TW" altLang="en-US">
                    <a:noFill/>
                  </a:rPr>
                  <a:t> </a:t>
                </a:r>
              </a:p>
            </p:txBody>
          </p:sp>
        </mc:Fallback>
      </mc:AlternateContent>
      <p:sp>
        <p:nvSpPr>
          <p:cNvPr id="19" name="文字方塊 18"/>
          <p:cNvSpPr txBox="1"/>
          <p:nvPr/>
        </p:nvSpPr>
        <p:spPr>
          <a:xfrm>
            <a:off x="6423586" y="5569336"/>
            <a:ext cx="1683657" cy="461665"/>
          </a:xfrm>
          <a:prstGeom prst="rect">
            <a:avLst/>
          </a:prstGeom>
          <a:noFill/>
        </p:spPr>
        <p:txBody>
          <a:bodyPr wrap="square" rtlCol="0">
            <a:spAutoFit/>
          </a:bodyPr>
          <a:lstStyle/>
          <a:p>
            <a:pPr algn="ctr"/>
            <a:r>
              <a:rPr lang="en-US" altLang="zh-TW" sz="2400" dirty="0"/>
              <a:t>(kill an alien)</a:t>
            </a:r>
            <a:endParaRPr lang="zh-TW" altLang="en-US" sz="2400" dirty="0"/>
          </a:p>
        </p:txBody>
      </p:sp>
      <p:cxnSp>
        <p:nvCxnSpPr>
          <p:cNvPr id="21" name="直線單箭頭接點 20"/>
          <p:cNvCxnSpPr/>
          <p:nvPr/>
        </p:nvCxnSpPr>
        <p:spPr>
          <a:xfrm>
            <a:off x="1079793" y="3563876"/>
            <a:ext cx="440434" cy="914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4726059" y="3623770"/>
            <a:ext cx="706645" cy="8254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endCxn id="6" idx="2"/>
          </p:cNvCxnSpPr>
          <p:nvPr/>
        </p:nvCxnSpPr>
        <p:spPr>
          <a:xfrm flipV="1">
            <a:off x="6071030" y="3544052"/>
            <a:ext cx="1523144" cy="91264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字方塊 17"/>
              <p:cNvSpPr txBox="1"/>
              <p:nvPr/>
            </p:nvSpPr>
            <p:spPr>
              <a:xfrm>
                <a:off x="6577754" y="4000376"/>
                <a:ext cx="2098905"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Obtain reward </a:t>
                </a:r>
                <a14:m>
                  <m:oMath xmlns:m="http://schemas.openxmlformats.org/officeDocument/2006/math">
                    <m:sSub>
                      <m:sSubPr>
                        <m:ctrlPr>
                          <a:rPr lang="en-US" altLang="zh-TW" sz="2400" i="1">
                            <a:latin typeface="Cambria Math" panose="02040503050406030204" pitchFamily="18" charset="0"/>
                          </a:rPr>
                        </m:ctrlPr>
                      </m:sSubPr>
                      <m:e>
                        <m:r>
                          <a:rPr lang="en-US" altLang="zh-TW" sz="2400" b="0" i="1" smtClean="0">
                            <a:latin typeface="Cambria Math" panose="02040503050406030204" pitchFamily="18" charset="0"/>
                          </a:rPr>
                          <m:t>𝑟</m:t>
                        </m:r>
                      </m:e>
                      <m:sub>
                        <m:r>
                          <a:rPr lang="en-US" altLang="zh-TW" sz="2400" b="0" i="1" smtClean="0">
                            <a:latin typeface="Cambria Math" panose="02040503050406030204" pitchFamily="18" charset="0"/>
                          </a:rPr>
                          <m:t>2</m:t>
                        </m:r>
                      </m:sub>
                    </m:sSub>
                    <m:r>
                      <a:rPr lang="en-US" altLang="zh-TW" sz="2400" b="0" i="1" smtClean="0">
                        <a:latin typeface="Cambria Math" panose="02040503050406030204" pitchFamily="18" charset="0"/>
                      </a:rPr>
                      <m:t>=5</m:t>
                    </m:r>
                  </m:oMath>
                </a14:m>
                <a:r>
                  <a:rPr lang="en-US" altLang="zh-TW" sz="2400" dirty="0"/>
                  <a:t> </a:t>
                </a:r>
                <a:endParaRPr lang="zh-TW" altLang="en-US" sz="2400"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6577754" y="4000376"/>
                <a:ext cx="2098905" cy="830997"/>
              </a:xfrm>
              <a:prstGeom prst="rect">
                <a:avLst/>
              </a:prstGeom>
              <a:blipFill>
                <a:blip r:embed="rId12"/>
                <a:stretch>
                  <a:fillRect l="-870" t="-5797" r="-4638"/>
                </a:stretch>
              </a:blipFill>
            </p:spPr>
            <p:txBody>
              <a:bodyPr/>
              <a:lstStyle/>
              <a:p>
                <a:r>
                  <a:rPr lang="zh-TW" altLang="en-US">
                    <a:noFill/>
                  </a:rPr>
                  <a:t> </a:t>
                </a:r>
              </a:p>
            </p:txBody>
          </p:sp>
        </mc:Fallback>
      </mc:AlternateContent>
      <p:sp>
        <p:nvSpPr>
          <p:cNvPr id="31" name="文字方塊 30"/>
          <p:cNvSpPr txBox="1"/>
          <p:nvPr/>
        </p:nvSpPr>
        <p:spPr>
          <a:xfrm>
            <a:off x="879988" y="6122737"/>
            <a:ext cx="7373257" cy="461665"/>
          </a:xfrm>
          <a:prstGeom prst="rect">
            <a:avLst/>
          </a:prstGeom>
          <a:noFill/>
        </p:spPr>
        <p:txBody>
          <a:bodyPr wrap="square" rtlCol="0">
            <a:spAutoFit/>
          </a:bodyPr>
          <a:lstStyle/>
          <a:p>
            <a:pPr algn="ctr"/>
            <a:r>
              <a:rPr lang="en-US" altLang="zh-TW" sz="2400" dirty="0"/>
              <a:t>Usually there is some randomness in the environment</a:t>
            </a:r>
            <a:endParaRPr lang="zh-TW" altLang="en-US" sz="2400" dirty="0"/>
          </a:p>
        </p:txBody>
      </p:sp>
    </p:spTree>
    <p:extLst>
      <p:ext uri="{BB962C8B-B14F-4D97-AF65-F5344CB8AC3E}">
        <p14:creationId xmlns:p14="http://schemas.microsoft.com/office/powerpoint/2010/main" val="39165610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animBg="1"/>
      <p:bldP spid="15" grpId="0" animBg="1"/>
      <p:bldP spid="17" grpId="0" animBg="1"/>
      <p:bldP spid="19" grpId="0"/>
      <p:bldP spid="18" grpId="0" animBg="1"/>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en-US" altLang="zh-TW" dirty="0" err="1"/>
              <a:t>Pathwise</a:t>
            </a:r>
            <a:r>
              <a:rPr lang="en-US" altLang="zh-TW" dirty="0"/>
              <a:t> Derivative Policy Gradient</a:t>
            </a:r>
            <a:endParaRPr lang="zh-TW" altLang="en-US" dirty="0"/>
          </a:p>
        </p:txBody>
      </p:sp>
      <p:sp>
        <p:nvSpPr>
          <p:cNvPr id="5" name="矩形 4"/>
          <p:cNvSpPr/>
          <p:nvPr/>
        </p:nvSpPr>
        <p:spPr>
          <a:xfrm>
            <a:off x="399171" y="4964948"/>
            <a:ext cx="8345658" cy="646331"/>
          </a:xfrm>
          <a:prstGeom prst="rect">
            <a:avLst/>
          </a:prstGeom>
        </p:spPr>
        <p:txBody>
          <a:bodyPr wrap="square">
            <a:spAutoFit/>
          </a:bodyPr>
          <a:lstStyle/>
          <a:p>
            <a:r>
              <a:rPr lang="en-US" altLang="zh-TW" dirty="0"/>
              <a:t>David Silver, Guy Lever, Nicolas </a:t>
            </a:r>
            <a:r>
              <a:rPr lang="en-US" altLang="zh-TW" dirty="0" err="1"/>
              <a:t>Heess</a:t>
            </a:r>
            <a:r>
              <a:rPr lang="en-US" altLang="zh-TW" dirty="0"/>
              <a:t>, Thomas </a:t>
            </a:r>
            <a:r>
              <a:rPr lang="en-US" altLang="zh-TW" dirty="0" err="1"/>
              <a:t>Degris</a:t>
            </a:r>
            <a:r>
              <a:rPr lang="en-US" altLang="zh-TW" dirty="0"/>
              <a:t>, </a:t>
            </a:r>
            <a:r>
              <a:rPr lang="en-US" altLang="zh-TW" dirty="0" err="1"/>
              <a:t>Daan</a:t>
            </a:r>
            <a:r>
              <a:rPr lang="en-US" altLang="zh-TW" dirty="0"/>
              <a:t> Wierstra, Martin </a:t>
            </a:r>
            <a:r>
              <a:rPr lang="en-US" altLang="zh-TW" dirty="0" err="1"/>
              <a:t>Riedmiller</a:t>
            </a:r>
            <a:r>
              <a:rPr lang="en-US" altLang="zh-TW" dirty="0"/>
              <a:t>, “Deterministic Policy Gradient Algorithms”, ICML, 2014</a:t>
            </a:r>
            <a:endParaRPr lang="zh-TW" altLang="en-US" dirty="0"/>
          </a:p>
        </p:txBody>
      </p:sp>
      <p:sp>
        <p:nvSpPr>
          <p:cNvPr id="6" name="矩形 5"/>
          <p:cNvSpPr/>
          <p:nvPr/>
        </p:nvSpPr>
        <p:spPr>
          <a:xfrm>
            <a:off x="399171" y="5611279"/>
            <a:ext cx="8468604" cy="923330"/>
          </a:xfrm>
          <a:prstGeom prst="rect">
            <a:avLst/>
          </a:prstGeom>
        </p:spPr>
        <p:txBody>
          <a:bodyPr wrap="square">
            <a:spAutoFit/>
          </a:bodyPr>
          <a:lstStyle/>
          <a:p>
            <a:r>
              <a:rPr lang="en-US" altLang="zh-TW" dirty="0">
                <a:latin typeface="NimbusRomNo9L-Medi"/>
              </a:rPr>
              <a:t>Timothy P. </a:t>
            </a:r>
            <a:r>
              <a:rPr lang="en-US" altLang="zh-TW" dirty="0" err="1">
                <a:latin typeface="NimbusRomNo9L-Medi"/>
              </a:rPr>
              <a:t>Lillicrap</a:t>
            </a:r>
            <a:r>
              <a:rPr lang="en-US" altLang="zh-TW" dirty="0">
                <a:latin typeface="NimbusRomNo9L-Medi"/>
              </a:rPr>
              <a:t>, Jonathan J. Hunt, Alexander </a:t>
            </a:r>
            <a:r>
              <a:rPr lang="en-US" altLang="zh-TW" dirty="0" err="1">
                <a:latin typeface="NimbusRomNo9L-Medi"/>
              </a:rPr>
              <a:t>Pritzel</a:t>
            </a:r>
            <a:r>
              <a:rPr lang="en-US" altLang="zh-TW" dirty="0">
                <a:latin typeface="NimbusRomNo9L-Medi"/>
              </a:rPr>
              <a:t>, Nicolas </a:t>
            </a:r>
            <a:r>
              <a:rPr lang="en-US" altLang="zh-TW" dirty="0" err="1">
                <a:latin typeface="NimbusRomNo9L-Medi"/>
              </a:rPr>
              <a:t>Heess</a:t>
            </a:r>
            <a:r>
              <a:rPr lang="en-US" altLang="zh-TW" dirty="0">
                <a:latin typeface="NimbusRomNo9L-Medi"/>
              </a:rPr>
              <a:t>,</a:t>
            </a:r>
          </a:p>
          <a:p>
            <a:r>
              <a:rPr lang="en-US" altLang="zh-TW" dirty="0">
                <a:latin typeface="NimbusRomNo9L-Medi"/>
              </a:rPr>
              <a:t>Tom </a:t>
            </a:r>
            <a:r>
              <a:rPr lang="en-US" altLang="zh-TW" dirty="0" err="1">
                <a:latin typeface="NimbusRomNo9L-Medi"/>
              </a:rPr>
              <a:t>Erez</a:t>
            </a:r>
            <a:r>
              <a:rPr lang="en-US" altLang="zh-TW" dirty="0">
                <a:latin typeface="NimbusRomNo9L-Medi"/>
              </a:rPr>
              <a:t>, Yuval </a:t>
            </a:r>
            <a:r>
              <a:rPr lang="en-US" altLang="zh-TW" dirty="0" err="1">
                <a:latin typeface="NimbusRomNo9L-Medi"/>
              </a:rPr>
              <a:t>Tassa</a:t>
            </a:r>
            <a:r>
              <a:rPr lang="en-US" altLang="zh-TW" dirty="0">
                <a:latin typeface="NimbusRomNo9L-Medi"/>
              </a:rPr>
              <a:t>, David Silver, </a:t>
            </a:r>
            <a:r>
              <a:rPr lang="en-US" altLang="zh-TW" dirty="0" err="1">
                <a:latin typeface="NimbusRomNo9L-Medi"/>
              </a:rPr>
              <a:t>Daan</a:t>
            </a:r>
            <a:r>
              <a:rPr lang="en-US" altLang="zh-TW" dirty="0">
                <a:latin typeface="NimbusRomNo9L-Medi"/>
              </a:rPr>
              <a:t> Wierstra, “</a:t>
            </a:r>
            <a:r>
              <a:rPr lang="en-US" altLang="zh-TW" dirty="0"/>
              <a:t>CONTINUOUS CONTROL WITH DEEP REINFORCEMENT LEARNING</a:t>
            </a:r>
            <a:r>
              <a:rPr lang="en-US" altLang="zh-TW" dirty="0">
                <a:latin typeface="NimbusRomNo9L-Medi"/>
              </a:rPr>
              <a:t>”, ICLR, 2016</a:t>
            </a:r>
            <a:endParaRPr lang="zh-TW" altLang="en-US" dirty="0"/>
          </a:p>
        </p:txBody>
      </p:sp>
    </p:spTree>
    <p:extLst>
      <p:ext uri="{BB962C8B-B14F-4D97-AF65-F5344CB8AC3E}">
        <p14:creationId xmlns:p14="http://schemas.microsoft.com/office/powerpoint/2010/main" val="21604285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817226" y="1727676"/>
            <a:ext cx="6057723" cy="2140699"/>
          </a:xfrm>
          <a:prstGeom prst="rect">
            <a:avLst/>
          </a:prstGeom>
        </p:spPr>
      </p:pic>
      <p:sp>
        <p:nvSpPr>
          <p:cNvPr id="4" name="矩形 3"/>
          <p:cNvSpPr/>
          <p:nvPr/>
        </p:nvSpPr>
        <p:spPr>
          <a:xfrm>
            <a:off x="1310640" y="5893497"/>
            <a:ext cx="6642100" cy="369332"/>
          </a:xfrm>
          <a:prstGeom prst="rect">
            <a:avLst/>
          </a:prstGeom>
        </p:spPr>
        <p:txBody>
          <a:bodyPr wrap="square">
            <a:spAutoFit/>
          </a:bodyPr>
          <a:lstStyle/>
          <a:p>
            <a:pPr algn="ctr"/>
            <a:r>
              <a:rPr lang="zh-TW" altLang="en-US" dirty="0"/>
              <a:t>http://www.cartomad.com/comic/109000081104011.html</a:t>
            </a:r>
          </a:p>
        </p:txBody>
      </p:sp>
      <p:sp>
        <p:nvSpPr>
          <p:cNvPr id="6" name="文字方塊 5"/>
          <p:cNvSpPr txBox="1"/>
          <p:nvPr/>
        </p:nvSpPr>
        <p:spPr>
          <a:xfrm>
            <a:off x="5814060" y="4224747"/>
            <a:ext cx="3329940" cy="461665"/>
          </a:xfrm>
          <a:prstGeom prst="rect">
            <a:avLst/>
          </a:prstGeom>
          <a:noFill/>
        </p:spPr>
        <p:txBody>
          <a:bodyPr wrap="square" rtlCol="0">
            <a:spAutoFit/>
          </a:bodyPr>
          <a:lstStyle/>
          <a:p>
            <a:pPr algn="ctr"/>
            <a:r>
              <a:rPr lang="en-US" altLang="zh-TW" sz="2400" dirty="0"/>
              <a:t>Original Actor-critic</a:t>
            </a:r>
            <a:endParaRPr lang="zh-TW" altLang="en-US" sz="2400" dirty="0"/>
          </a:p>
        </p:txBody>
      </p:sp>
      <p:sp>
        <p:nvSpPr>
          <p:cNvPr id="7" name="文字方塊 6"/>
          <p:cNvSpPr txBox="1"/>
          <p:nvPr/>
        </p:nvSpPr>
        <p:spPr>
          <a:xfrm>
            <a:off x="2817226" y="4227664"/>
            <a:ext cx="3329940" cy="830997"/>
          </a:xfrm>
          <a:prstGeom prst="rect">
            <a:avLst/>
          </a:prstGeom>
          <a:noFill/>
        </p:spPr>
        <p:txBody>
          <a:bodyPr wrap="square" rtlCol="0">
            <a:spAutoFit/>
          </a:bodyPr>
          <a:lstStyle/>
          <a:p>
            <a:pPr algn="ctr"/>
            <a:r>
              <a:rPr lang="en-US" altLang="zh-TW" sz="2400" dirty="0" err="1"/>
              <a:t>Pathwise</a:t>
            </a:r>
            <a:r>
              <a:rPr lang="en-US" altLang="zh-TW" sz="2400" dirty="0"/>
              <a:t> derivative policy gradient</a:t>
            </a:r>
            <a:endParaRPr lang="zh-TW" altLang="en-US" sz="2400" dirty="0"/>
          </a:p>
        </p:txBody>
      </p:sp>
      <p:cxnSp>
        <p:nvCxnSpPr>
          <p:cNvPr id="9" name="直線接點 8"/>
          <p:cNvCxnSpPr>
            <a:cxnSpLocks/>
          </p:cNvCxnSpPr>
          <p:nvPr/>
        </p:nvCxnSpPr>
        <p:spPr>
          <a:xfrm>
            <a:off x="8346440" y="2642530"/>
            <a:ext cx="0" cy="5578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a:cxnSpLocks/>
          </p:cNvCxnSpPr>
          <p:nvPr/>
        </p:nvCxnSpPr>
        <p:spPr>
          <a:xfrm>
            <a:off x="8166100" y="2084048"/>
            <a:ext cx="0" cy="1116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a:cxnSpLocks/>
          </p:cNvCxnSpPr>
          <p:nvPr/>
        </p:nvCxnSpPr>
        <p:spPr>
          <a:xfrm>
            <a:off x="7952740" y="2084048"/>
            <a:ext cx="0" cy="1638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a:cxnSpLocks/>
          </p:cNvCxnSpPr>
          <p:nvPr/>
        </p:nvCxnSpPr>
        <p:spPr>
          <a:xfrm>
            <a:off x="7942580" y="2441551"/>
            <a:ext cx="0" cy="77977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a:cxnSpLocks/>
          </p:cNvCxnSpPr>
          <p:nvPr/>
        </p:nvCxnSpPr>
        <p:spPr>
          <a:xfrm>
            <a:off x="7738427" y="2110421"/>
            <a:ext cx="0" cy="53210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cxnSpLocks/>
          </p:cNvCxnSpPr>
          <p:nvPr/>
        </p:nvCxnSpPr>
        <p:spPr>
          <a:xfrm flipH="1">
            <a:off x="7481571" y="3221323"/>
            <a:ext cx="684529" cy="9628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a:cxnSpLocks/>
          </p:cNvCxnSpPr>
          <p:nvPr/>
        </p:nvCxnSpPr>
        <p:spPr>
          <a:xfrm flipH="1">
            <a:off x="4482196" y="2441551"/>
            <a:ext cx="3256231" cy="1873043"/>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23" name="圖片 22"/>
          <p:cNvPicPr>
            <a:picLocks noChangeAspect="1"/>
          </p:cNvPicPr>
          <p:nvPr/>
        </p:nvPicPr>
        <p:blipFill>
          <a:blip r:embed="rId3"/>
          <a:stretch>
            <a:fillRect/>
          </a:stretch>
        </p:blipFill>
        <p:spPr>
          <a:xfrm>
            <a:off x="599805" y="1728225"/>
            <a:ext cx="2033271" cy="3561730"/>
          </a:xfrm>
          <a:prstGeom prst="rect">
            <a:avLst/>
          </a:prstGeom>
        </p:spPr>
      </p:pic>
      <p:sp>
        <p:nvSpPr>
          <p:cNvPr id="24" name="文字方塊 23"/>
          <p:cNvSpPr txBox="1"/>
          <p:nvPr/>
        </p:nvSpPr>
        <p:spPr>
          <a:xfrm>
            <a:off x="1044940" y="969441"/>
            <a:ext cx="1143000" cy="523220"/>
          </a:xfrm>
          <a:prstGeom prst="rect">
            <a:avLst/>
          </a:prstGeom>
          <a:noFill/>
        </p:spPr>
        <p:txBody>
          <a:bodyPr wrap="square" rtlCol="0">
            <a:spAutoFit/>
          </a:bodyPr>
          <a:lstStyle/>
          <a:p>
            <a:pPr algn="ctr"/>
            <a:r>
              <a:rPr lang="en-US" altLang="zh-TW" sz="2800" dirty="0"/>
              <a:t>Actor</a:t>
            </a:r>
            <a:endParaRPr lang="zh-TW" altLang="en-US" sz="2800" dirty="0"/>
          </a:p>
        </p:txBody>
      </p:sp>
      <p:sp>
        <p:nvSpPr>
          <p:cNvPr id="25" name="文字方塊 24"/>
          <p:cNvSpPr txBox="1"/>
          <p:nvPr/>
        </p:nvSpPr>
        <p:spPr>
          <a:xfrm>
            <a:off x="5274587" y="987717"/>
            <a:ext cx="1143000" cy="523220"/>
          </a:xfrm>
          <a:prstGeom prst="rect">
            <a:avLst/>
          </a:prstGeom>
          <a:noFill/>
        </p:spPr>
        <p:txBody>
          <a:bodyPr wrap="square" rtlCol="0">
            <a:spAutoFit/>
          </a:bodyPr>
          <a:lstStyle/>
          <a:p>
            <a:pPr algn="ctr"/>
            <a:r>
              <a:rPr lang="en-US" altLang="zh-TW" sz="2800" dirty="0"/>
              <a:t>Critic</a:t>
            </a:r>
            <a:endParaRPr lang="zh-TW" altLang="en-US" sz="2800" dirty="0"/>
          </a:p>
        </p:txBody>
      </p:sp>
    </p:spTree>
    <p:extLst>
      <p:ext uri="{BB962C8B-B14F-4D97-AF65-F5344CB8AC3E}">
        <p14:creationId xmlns:p14="http://schemas.microsoft.com/office/powerpoint/2010/main" val="296521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Another Critic</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628650" y="1825625"/>
                <a:ext cx="7886700" cy="4351338"/>
              </a:xfrm>
            </p:spPr>
            <p:txBody>
              <a:bodyPr/>
              <a:lstStyle/>
              <a:p>
                <a:r>
                  <a:rPr lang="en-US" altLang="zh-TW" sz="2400" dirty="0"/>
                  <a:t>State-action value function </a:t>
                </a:r>
                <a14:m>
                  <m:oMath xmlns:m="http://schemas.openxmlformats.org/officeDocument/2006/math">
                    <m:sSup>
                      <m:sSupPr>
                        <m:ctrlPr>
                          <a:rPr lang="en-US" altLang="zh-TW" sz="2400" i="1">
                            <a:latin typeface="Cambria Math" panose="02040503050406030204" pitchFamily="18" charset="0"/>
                          </a:rPr>
                        </m:ctrlPr>
                      </m:sSupPr>
                      <m:e>
                        <m:r>
                          <a:rPr lang="en-US" altLang="zh-TW" sz="2400" b="0" i="1" smtClean="0">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r>
                          <a:rPr lang="en-US" altLang="zh-TW" sz="2400" i="1">
                            <a:latin typeface="Cambria Math" panose="02040503050406030204" pitchFamily="18" charset="0"/>
                          </a:rPr>
                          <m:t>𝑠</m:t>
                        </m:r>
                        <m:r>
                          <a:rPr lang="en-US" altLang="zh-TW" sz="2400" i="1">
                            <a:latin typeface="Cambria Math" panose="02040503050406030204" pitchFamily="18" charset="0"/>
                          </a:rPr>
                          <m:t>,</m:t>
                        </m:r>
                        <m:r>
                          <a:rPr lang="en-US" altLang="zh-TW" sz="2400" i="1">
                            <a:latin typeface="Cambria Math" panose="02040503050406030204" pitchFamily="18" charset="0"/>
                          </a:rPr>
                          <m:t>𝑎</m:t>
                        </m:r>
                      </m:e>
                    </m:d>
                  </m:oMath>
                </a14:m>
                <a:endParaRPr lang="en-US" altLang="zh-TW" sz="2400" dirty="0"/>
              </a:p>
              <a:p>
                <a:pPr lvl="1"/>
                <a:r>
                  <a:rPr lang="en-US" altLang="zh-TW" dirty="0"/>
                  <a:t>When using actor </a:t>
                </a:r>
                <a14:m>
                  <m:oMath xmlns:m="http://schemas.openxmlformats.org/officeDocument/2006/math">
                    <m:r>
                      <a:rPr lang="zh-TW" altLang="en-US" i="1">
                        <a:latin typeface="Cambria Math" panose="02040503050406030204" pitchFamily="18" charset="0"/>
                      </a:rPr>
                      <m:t>𝜋</m:t>
                    </m:r>
                  </m:oMath>
                </a14:m>
                <a:r>
                  <a:rPr lang="en-US" altLang="zh-TW" dirty="0"/>
                  <a:t>, the </a:t>
                </a:r>
                <a:r>
                  <a:rPr lang="en-US" altLang="zh-TW" i="1" dirty="0"/>
                  <a:t>cumulated</a:t>
                </a:r>
                <a:r>
                  <a:rPr lang="en-US" altLang="zh-TW" dirty="0"/>
                  <a:t> reward expects to be obtained after seeing observation s and taking a</a:t>
                </a:r>
              </a:p>
              <a:p>
                <a:pPr lvl="1"/>
                <a:endParaRPr lang="en-US" altLang="zh-TW" dirty="0"/>
              </a:p>
              <a:p>
                <a:pPr lvl="1"/>
                <a:endParaRPr lang="en-US" altLang="zh-TW" dirty="0"/>
              </a:p>
              <a:p>
                <a:pPr lvl="1"/>
                <a:endParaRPr lang="en-US" altLang="zh-TW" dirty="0"/>
              </a:p>
              <a:p>
                <a:pPr lvl="1"/>
                <a:endParaRPr lang="en-US" altLang="zh-TW" dirty="0"/>
              </a:p>
              <a:p>
                <a:endParaRPr lang="en-US" altLang="zh-TW" sz="2400" dirty="0"/>
              </a:p>
              <a:p>
                <a:endParaRPr lang="zh-TW" altLang="en-US" sz="2400" dirty="0"/>
              </a:p>
              <a:p>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628650" y="1825625"/>
                <a:ext cx="7886700" cy="4351338"/>
              </a:xfrm>
              <a:blipFill>
                <a:blip r:embed="rId2"/>
                <a:stretch>
                  <a:fillRect l="-1005" t="-19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154502" y="3805802"/>
                <a:ext cx="1185036" cy="15410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oMath>
                  </m:oMathPara>
                </a14:m>
                <a:endParaRPr lang="zh-TW" altLang="en-US" sz="2800" dirty="0"/>
              </a:p>
            </p:txBody>
          </p:sp>
        </mc:Choice>
        <mc:Fallback xmlns="">
          <p:sp>
            <p:nvSpPr>
              <p:cNvPr id="5" name="矩形 4"/>
              <p:cNvSpPr>
                <a:spLocks noRot="1" noChangeAspect="1" noMove="1" noResize="1" noEditPoints="1" noAdjustHandles="1" noChangeArrowheads="1" noChangeShapeType="1" noTextEdit="1"/>
              </p:cNvSpPr>
              <p:nvPr/>
            </p:nvSpPr>
            <p:spPr>
              <a:xfrm>
                <a:off x="1154502" y="3805802"/>
                <a:ext cx="1185036" cy="1541088"/>
              </a:xfrm>
              <a:prstGeom prst="rect">
                <a:avLst/>
              </a:prstGeom>
              <a:blipFill>
                <a:blip r:embed="rId3"/>
                <a:stretch>
                  <a:fillRect/>
                </a:stretch>
              </a:blipFill>
            </p:spPr>
            <p:txBody>
              <a:bodyPr/>
              <a:lstStyle/>
              <a:p>
                <a:r>
                  <a:rPr lang="zh-TW" altLang="en-US">
                    <a:noFill/>
                  </a:rPr>
                  <a:t> </a:t>
                </a:r>
              </a:p>
            </p:txBody>
          </p:sp>
        </mc:Fallback>
      </mc:AlternateContent>
      <p:grpSp>
        <p:nvGrpSpPr>
          <p:cNvPr id="11" name="群組 10"/>
          <p:cNvGrpSpPr/>
          <p:nvPr/>
        </p:nvGrpSpPr>
        <p:grpSpPr>
          <a:xfrm>
            <a:off x="220434" y="3805802"/>
            <a:ext cx="381000" cy="910282"/>
            <a:chOff x="474454" y="4821896"/>
            <a:chExt cx="381000" cy="910282"/>
          </a:xfrm>
        </p:grpSpPr>
        <p:sp>
          <p:nvSpPr>
            <p:cNvPr id="4" name="矩形 3"/>
            <p:cNvSpPr/>
            <p:nvPr/>
          </p:nvSpPr>
          <p:spPr>
            <a:xfrm>
              <a:off x="474454" y="482189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6" name="矩形 5"/>
            <p:cNvSpPr/>
            <p:nvPr/>
          </p:nvSpPr>
          <p:spPr>
            <a:xfrm>
              <a:off x="512508" y="5046205"/>
              <a:ext cx="304892" cy="461665"/>
            </a:xfrm>
            <a:prstGeom prst="rect">
              <a:avLst/>
            </a:prstGeom>
          </p:spPr>
          <p:txBody>
            <a:bodyPr wrap="none">
              <a:spAutoFit/>
            </a:bodyPr>
            <a:lstStyle/>
            <a:p>
              <a:r>
                <a:rPr lang="en-US" altLang="zh-TW" sz="2400" dirty="0"/>
                <a:t>s</a:t>
              </a:r>
              <a:endParaRPr lang="zh-TW" altLang="en-US" sz="2400" dirty="0"/>
            </a:p>
          </p:txBody>
        </p:sp>
      </p:grpSp>
      <p:cxnSp>
        <p:nvCxnSpPr>
          <p:cNvPr id="7" name="直線單箭頭接點 6"/>
          <p:cNvCxnSpPr>
            <a:stCxn id="5" idx="3"/>
          </p:cNvCxnSpPr>
          <p:nvPr/>
        </p:nvCxnSpPr>
        <p:spPr>
          <a:xfrm>
            <a:off x="2339538" y="4576346"/>
            <a:ext cx="13212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矩形 7"/>
              <p:cNvSpPr/>
              <p:nvPr/>
            </p:nvSpPr>
            <p:spPr>
              <a:xfrm>
                <a:off x="2325855" y="4029051"/>
                <a:ext cx="133491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e>
                      </m:d>
                    </m:oMath>
                  </m:oMathPara>
                </a14:m>
                <a:endParaRPr lang="zh-TW" altLang="en-US" sz="2400" dirty="0"/>
              </a:p>
            </p:txBody>
          </p:sp>
        </mc:Choice>
        <mc:Fallback xmlns="">
          <p:sp>
            <p:nvSpPr>
              <p:cNvPr id="8" name="矩形 7"/>
              <p:cNvSpPr>
                <a:spLocks noRot="1" noChangeAspect="1" noMove="1" noResize="1" noEditPoints="1" noAdjustHandles="1" noChangeArrowheads="1" noChangeShapeType="1" noTextEdit="1"/>
              </p:cNvSpPr>
              <p:nvPr/>
            </p:nvSpPr>
            <p:spPr>
              <a:xfrm>
                <a:off x="2325855" y="4029051"/>
                <a:ext cx="1334917" cy="461665"/>
              </a:xfrm>
              <a:prstGeom prst="rect">
                <a:avLst/>
              </a:prstGeom>
              <a:blipFill>
                <a:blip r:embed="rId4"/>
                <a:stretch>
                  <a:fillRect b="-11842"/>
                </a:stretch>
              </a:blipFill>
            </p:spPr>
            <p:txBody>
              <a:bodyPr/>
              <a:lstStyle/>
              <a:p>
                <a:r>
                  <a:rPr lang="zh-TW" altLang="en-US">
                    <a:noFill/>
                  </a:rPr>
                  <a:t> </a:t>
                </a:r>
              </a:p>
            </p:txBody>
          </p:sp>
        </mc:Fallback>
      </mc:AlternateContent>
      <p:sp>
        <p:nvSpPr>
          <p:cNvPr id="9" name="文字方塊 8"/>
          <p:cNvSpPr txBox="1"/>
          <p:nvPr/>
        </p:nvSpPr>
        <p:spPr>
          <a:xfrm>
            <a:off x="2524384" y="4612310"/>
            <a:ext cx="977900" cy="461665"/>
          </a:xfrm>
          <a:prstGeom prst="rect">
            <a:avLst/>
          </a:prstGeom>
          <a:noFill/>
        </p:spPr>
        <p:txBody>
          <a:bodyPr wrap="square" rtlCol="0">
            <a:spAutoFit/>
          </a:bodyPr>
          <a:lstStyle/>
          <a:p>
            <a:r>
              <a:rPr lang="en-US" altLang="zh-TW" sz="2400" dirty="0"/>
              <a:t>scalar</a:t>
            </a:r>
            <a:endParaRPr lang="zh-TW" altLang="en-US" sz="2400" dirty="0"/>
          </a:p>
        </p:txBody>
      </p:sp>
      <p:sp>
        <p:nvSpPr>
          <p:cNvPr id="10" name="箭號: 向右 9"/>
          <p:cNvSpPr/>
          <p:nvPr/>
        </p:nvSpPr>
        <p:spPr>
          <a:xfrm>
            <a:off x="723034" y="3962642"/>
            <a:ext cx="377064" cy="5966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nvGrpSpPr>
          <p:cNvPr id="12" name="群組 11"/>
          <p:cNvGrpSpPr/>
          <p:nvPr/>
        </p:nvGrpSpPr>
        <p:grpSpPr>
          <a:xfrm>
            <a:off x="213227" y="4843048"/>
            <a:ext cx="381000" cy="461665"/>
            <a:chOff x="474454" y="5046205"/>
            <a:chExt cx="381000" cy="461665"/>
          </a:xfrm>
        </p:grpSpPr>
        <p:sp>
          <p:nvSpPr>
            <p:cNvPr id="13" name="矩形 12"/>
            <p:cNvSpPr/>
            <p:nvPr/>
          </p:nvSpPr>
          <p:spPr>
            <a:xfrm>
              <a:off x="474454" y="5052729"/>
              <a:ext cx="381000" cy="4551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4" name="矩形 13"/>
            <p:cNvSpPr/>
            <p:nvPr/>
          </p:nvSpPr>
          <p:spPr>
            <a:xfrm>
              <a:off x="512508" y="5046205"/>
              <a:ext cx="332142" cy="461665"/>
            </a:xfrm>
            <a:prstGeom prst="rect">
              <a:avLst/>
            </a:prstGeom>
          </p:spPr>
          <p:txBody>
            <a:bodyPr wrap="none">
              <a:spAutoFit/>
            </a:bodyPr>
            <a:lstStyle/>
            <a:p>
              <a:r>
                <a:rPr lang="en-US" altLang="zh-TW" sz="2400" dirty="0"/>
                <a:t>a</a:t>
              </a:r>
              <a:endParaRPr lang="zh-TW" altLang="en-US" sz="2400" dirty="0"/>
            </a:p>
          </p:txBody>
        </p:sp>
      </p:grpSp>
      <p:sp>
        <p:nvSpPr>
          <p:cNvPr id="15" name="箭號: 向右 14"/>
          <p:cNvSpPr/>
          <p:nvPr/>
        </p:nvSpPr>
        <p:spPr>
          <a:xfrm>
            <a:off x="723034" y="4750289"/>
            <a:ext cx="377064" cy="5966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22" name="直線單箭頭接點 21"/>
          <p:cNvCxnSpPr/>
          <p:nvPr/>
        </p:nvCxnSpPr>
        <p:spPr>
          <a:xfrm>
            <a:off x="5227812" y="4133792"/>
            <a:ext cx="13212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矩形 22"/>
              <p:cNvSpPr/>
              <p:nvPr/>
            </p:nvSpPr>
            <p:spPr>
              <a:xfrm>
                <a:off x="6507498" y="3871266"/>
                <a:ext cx="228440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𝑙𝑒𝑓𝑡</m:t>
                          </m:r>
                        </m:e>
                      </m:d>
                    </m:oMath>
                  </m:oMathPara>
                </a14:m>
                <a:endParaRPr lang="zh-TW" altLang="en-US" sz="2400" dirty="0"/>
              </a:p>
            </p:txBody>
          </p:sp>
        </mc:Choice>
        <mc:Fallback xmlns="">
          <p:sp>
            <p:nvSpPr>
              <p:cNvPr id="23" name="矩形 22"/>
              <p:cNvSpPr>
                <a:spLocks noRot="1" noChangeAspect="1" noMove="1" noResize="1" noEditPoints="1" noAdjustHandles="1" noChangeArrowheads="1" noChangeShapeType="1" noTextEdit="1"/>
              </p:cNvSpPr>
              <p:nvPr/>
            </p:nvSpPr>
            <p:spPr>
              <a:xfrm>
                <a:off x="6507498" y="3871266"/>
                <a:ext cx="2284408" cy="461665"/>
              </a:xfrm>
              <a:prstGeom prst="rect">
                <a:avLst/>
              </a:prstGeom>
              <a:blipFill>
                <a:blip r:embed="rId5"/>
                <a:stretch>
                  <a:fillRect b="-171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矩形 29"/>
              <p:cNvSpPr/>
              <p:nvPr/>
            </p:nvSpPr>
            <p:spPr>
              <a:xfrm>
                <a:off x="6495860" y="4819767"/>
                <a:ext cx="230768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𝑓𝑖𝑟𝑒</m:t>
                          </m:r>
                        </m:e>
                      </m:d>
                    </m:oMath>
                  </m:oMathPara>
                </a14:m>
                <a:endParaRPr lang="zh-TW" altLang="en-US" sz="2400" dirty="0"/>
              </a:p>
            </p:txBody>
          </p:sp>
        </mc:Choice>
        <mc:Fallback xmlns="">
          <p:sp>
            <p:nvSpPr>
              <p:cNvPr id="30" name="矩形 29"/>
              <p:cNvSpPr>
                <a:spLocks noRot="1" noChangeAspect="1" noMove="1" noResize="1" noEditPoints="1" noAdjustHandles="1" noChangeArrowheads="1" noChangeShapeType="1" noTextEdit="1"/>
              </p:cNvSpPr>
              <p:nvPr/>
            </p:nvSpPr>
            <p:spPr>
              <a:xfrm>
                <a:off x="6495860" y="4819767"/>
                <a:ext cx="2307683" cy="461665"/>
              </a:xfrm>
              <a:prstGeom prst="rect">
                <a:avLst/>
              </a:prstGeom>
              <a:blipFill>
                <a:blip r:embed="rId6"/>
                <a:stretch>
                  <a:fillRect b="-18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矩形 30"/>
              <p:cNvSpPr/>
              <p:nvPr/>
            </p:nvSpPr>
            <p:spPr>
              <a:xfrm>
                <a:off x="6507498" y="4358102"/>
                <a:ext cx="246715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𝑟𝑖𝑔h𝑡</m:t>
                          </m:r>
                        </m:e>
                      </m:d>
                    </m:oMath>
                  </m:oMathPara>
                </a14:m>
                <a:endParaRPr lang="zh-TW" altLang="en-US" sz="2400" dirty="0"/>
              </a:p>
            </p:txBody>
          </p:sp>
        </mc:Choice>
        <mc:Fallback xmlns="">
          <p:sp>
            <p:nvSpPr>
              <p:cNvPr id="31" name="矩形 30"/>
              <p:cNvSpPr>
                <a:spLocks noRot="1" noChangeAspect="1" noMove="1" noResize="1" noEditPoints="1" noAdjustHandles="1" noChangeArrowheads="1" noChangeShapeType="1" noTextEdit="1"/>
              </p:cNvSpPr>
              <p:nvPr/>
            </p:nvSpPr>
            <p:spPr>
              <a:xfrm>
                <a:off x="6507498" y="4358102"/>
                <a:ext cx="2467150" cy="461665"/>
              </a:xfrm>
              <a:prstGeom prst="rect">
                <a:avLst/>
              </a:prstGeom>
              <a:blipFill>
                <a:blip r:embed="rId7"/>
                <a:stretch>
                  <a:fillRect b="-17105"/>
                </a:stretch>
              </a:blipFill>
            </p:spPr>
            <p:txBody>
              <a:bodyPr/>
              <a:lstStyle/>
              <a:p>
                <a:r>
                  <a:rPr lang="zh-TW" altLang="en-US">
                    <a:noFill/>
                  </a:rPr>
                  <a:t> </a:t>
                </a:r>
              </a:p>
            </p:txBody>
          </p:sp>
        </mc:Fallback>
      </mc:AlternateContent>
      <p:cxnSp>
        <p:nvCxnSpPr>
          <p:cNvPr id="32" name="直線單箭頭接點 31"/>
          <p:cNvCxnSpPr/>
          <p:nvPr/>
        </p:nvCxnSpPr>
        <p:spPr>
          <a:xfrm>
            <a:off x="5227812" y="4599543"/>
            <a:ext cx="13212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5227812" y="5078869"/>
            <a:ext cx="13212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矩形 17"/>
              <p:cNvSpPr/>
              <p:nvPr/>
            </p:nvSpPr>
            <p:spPr>
              <a:xfrm>
                <a:off x="4928147" y="3828999"/>
                <a:ext cx="1185036" cy="15410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oMath>
                  </m:oMathPara>
                </a14:m>
                <a:endParaRPr lang="zh-TW" altLang="en-US" sz="2800" dirty="0"/>
              </a:p>
            </p:txBody>
          </p:sp>
        </mc:Choice>
        <mc:Fallback xmlns="">
          <p:sp>
            <p:nvSpPr>
              <p:cNvPr id="18" name="矩形 17"/>
              <p:cNvSpPr>
                <a:spLocks noRot="1" noChangeAspect="1" noMove="1" noResize="1" noEditPoints="1" noAdjustHandles="1" noChangeArrowheads="1" noChangeShapeType="1" noTextEdit="1"/>
              </p:cNvSpPr>
              <p:nvPr/>
            </p:nvSpPr>
            <p:spPr>
              <a:xfrm>
                <a:off x="4928147" y="3828999"/>
                <a:ext cx="1185036" cy="1541088"/>
              </a:xfrm>
              <a:prstGeom prst="rect">
                <a:avLst/>
              </a:prstGeom>
              <a:blipFill>
                <a:blip r:embed="rId8"/>
                <a:stretch>
                  <a:fillRect/>
                </a:stretch>
              </a:blipFill>
            </p:spPr>
            <p:txBody>
              <a:bodyPr/>
              <a:lstStyle/>
              <a:p>
                <a:r>
                  <a:rPr lang="zh-TW" altLang="en-US">
                    <a:noFill/>
                  </a:rPr>
                  <a:t> </a:t>
                </a:r>
              </a:p>
            </p:txBody>
          </p:sp>
        </mc:Fallback>
      </mc:AlternateContent>
      <p:sp>
        <p:nvSpPr>
          <p:cNvPr id="34" name="文字方塊 33"/>
          <p:cNvSpPr txBox="1"/>
          <p:nvPr/>
        </p:nvSpPr>
        <p:spPr>
          <a:xfrm>
            <a:off x="5713469" y="5359477"/>
            <a:ext cx="3261179" cy="461665"/>
          </a:xfrm>
          <a:prstGeom prst="rect">
            <a:avLst/>
          </a:prstGeom>
          <a:noFill/>
        </p:spPr>
        <p:txBody>
          <a:bodyPr wrap="square" rtlCol="0">
            <a:spAutoFit/>
          </a:bodyPr>
          <a:lstStyle/>
          <a:p>
            <a:r>
              <a:rPr lang="en-US" altLang="zh-TW" sz="2400" dirty="0">
                <a:solidFill>
                  <a:srgbClr val="FF0000"/>
                </a:solidFill>
              </a:rPr>
              <a:t>for discrete action only</a:t>
            </a:r>
            <a:endParaRPr lang="zh-TW" altLang="en-US" sz="2400" dirty="0">
              <a:solidFill>
                <a:srgbClr val="FF0000"/>
              </a:solidFill>
            </a:endParaRPr>
          </a:p>
        </p:txBody>
      </p:sp>
      <p:grpSp>
        <p:nvGrpSpPr>
          <p:cNvPr id="16" name="群組 15"/>
          <p:cNvGrpSpPr/>
          <p:nvPr/>
        </p:nvGrpSpPr>
        <p:grpSpPr>
          <a:xfrm>
            <a:off x="4036029" y="4102098"/>
            <a:ext cx="879664" cy="910282"/>
            <a:chOff x="4037679" y="3793235"/>
            <a:chExt cx="879664" cy="910282"/>
          </a:xfrm>
        </p:grpSpPr>
        <p:grpSp>
          <p:nvGrpSpPr>
            <p:cNvPr id="36" name="群組 35"/>
            <p:cNvGrpSpPr/>
            <p:nvPr/>
          </p:nvGrpSpPr>
          <p:grpSpPr>
            <a:xfrm>
              <a:off x="4037679" y="3793235"/>
              <a:ext cx="381000" cy="910282"/>
              <a:chOff x="474454" y="4821896"/>
              <a:chExt cx="381000" cy="910282"/>
            </a:xfrm>
          </p:grpSpPr>
          <p:sp>
            <p:nvSpPr>
              <p:cNvPr id="37" name="矩形 36"/>
              <p:cNvSpPr/>
              <p:nvPr/>
            </p:nvSpPr>
            <p:spPr>
              <a:xfrm>
                <a:off x="474454" y="482189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8" name="矩形 37"/>
              <p:cNvSpPr/>
              <p:nvPr/>
            </p:nvSpPr>
            <p:spPr>
              <a:xfrm>
                <a:off x="512508" y="5046205"/>
                <a:ext cx="304892" cy="461665"/>
              </a:xfrm>
              <a:prstGeom prst="rect">
                <a:avLst/>
              </a:prstGeom>
            </p:spPr>
            <p:txBody>
              <a:bodyPr wrap="none">
                <a:spAutoFit/>
              </a:bodyPr>
              <a:lstStyle/>
              <a:p>
                <a:r>
                  <a:rPr lang="en-US" altLang="zh-TW" sz="2400" dirty="0"/>
                  <a:t>s</a:t>
                </a:r>
                <a:endParaRPr lang="zh-TW" altLang="en-US" sz="2400" dirty="0"/>
              </a:p>
            </p:txBody>
          </p:sp>
        </p:grpSp>
        <p:sp>
          <p:nvSpPr>
            <p:cNvPr id="39" name="箭號: 向右 38"/>
            <p:cNvSpPr/>
            <p:nvPr/>
          </p:nvSpPr>
          <p:spPr>
            <a:xfrm>
              <a:off x="4540279" y="3950075"/>
              <a:ext cx="377064" cy="5966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3963090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animBg="1"/>
      <p:bldP spid="15" grpId="0" animBg="1"/>
      <p:bldP spid="23" grpId="0"/>
      <p:bldP spid="30" grpId="0"/>
      <p:bldP spid="31" grpId="0"/>
      <p:bldP spid="18" grpId="0" animBg="1"/>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Another Way to use Critic</a:t>
            </a:r>
            <a:endParaRPr lang="zh-TW" altLang="en-US" dirty="0"/>
          </a:p>
        </p:txBody>
      </p:sp>
      <p:cxnSp>
        <p:nvCxnSpPr>
          <p:cNvPr id="5" name="直線接點 4"/>
          <p:cNvCxnSpPr/>
          <p:nvPr/>
        </p:nvCxnSpPr>
        <p:spPr>
          <a:xfrm>
            <a:off x="4497366" y="3217641"/>
            <a:ext cx="343251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手繪多邊形: 圖案 5"/>
          <p:cNvSpPr/>
          <p:nvPr/>
        </p:nvSpPr>
        <p:spPr>
          <a:xfrm>
            <a:off x="4511435" y="1541039"/>
            <a:ext cx="3647047" cy="1410170"/>
          </a:xfrm>
          <a:custGeom>
            <a:avLst/>
            <a:gdLst>
              <a:gd name="connsiteX0" fmla="*/ 0 w 4135901"/>
              <a:gd name="connsiteY0" fmla="*/ 1140279 h 1693087"/>
              <a:gd name="connsiteX1" fmla="*/ 1209821 w 4135901"/>
              <a:gd name="connsiteY1" fmla="*/ 796 h 1693087"/>
              <a:gd name="connsiteX2" fmla="*/ 2166424 w 4135901"/>
              <a:gd name="connsiteY2" fmla="*/ 971467 h 1693087"/>
              <a:gd name="connsiteX3" fmla="*/ 2757267 w 4135901"/>
              <a:gd name="connsiteY3" fmla="*/ 1646716 h 1693087"/>
              <a:gd name="connsiteX4" fmla="*/ 3207433 w 4135901"/>
              <a:gd name="connsiteY4" fmla="*/ 1463836 h 1693087"/>
              <a:gd name="connsiteX5" fmla="*/ 3657600 w 4135901"/>
              <a:gd name="connsiteY5" fmla="*/ 1126212 h 1693087"/>
              <a:gd name="connsiteX6" fmla="*/ 4023360 w 4135901"/>
              <a:gd name="connsiteY6" fmla="*/ 1688919 h 1693087"/>
              <a:gd name="connsiteX7" fmla="*/ 4135901 w 4135901"/>
              <a:gd name="connsiteY7" fmla="*/ 1337227 h 1693087"/>
              <a:gd name="connsiteX0" fmla="*/ 0 w 4135901"/>
              <a:gd name="connsiteY0" fmla="*/ 1141099 h 1693907"/>
              <a:gd name="connsiteX1" fmla="*/ 1209821 w 4135901"/>
              <a:gd name="connsiteY1" fmla="*/ 1616 h 1693907"/>
              <a:gd name="connsiteX2" fmla="*/ 2104962 w 4135901"/>
              <a:gd name="connsiteY2" fmla="*/ 1365987 h 1693907"/>
              <a:gd name="connsiteX3" fmla="*/ 2757267 w 4135901"/>
              <a:gd name="connsiteY3" fmla="*/ 1647536 h 1693907"/>
              <a:gd name="connsiteX4" fmla="*/ 3207433 w 4135901"/>
              <a:gd name="connsiteY4" fmla="*/ 1464656 h 1693907"/>
              <a:gd name="connsiteX5" fmla="*/ 3657600 w 4135901"/>
              <a:gd name="connsiteY5" fmla="*/ 1127032 h 1693907"/>
              <a:gd name="connsiteX6" fmla="*/ 4023360 w 4135901"/>
              <a:gd name="connsiteY6" fmla="*/ 1689739 h 1693907"/>
              <a:gd name="connsiteX7" fmla="*/ 4135901 w 4135901"/>
              <a:gd name="connsiteY7" fmla="*/ 1338047 h 1693907"/>
              <a:gd name="connsiteX0" fmla="*/ 0 w 4135901"/>
              <a:gd name="connsiteY0" fmla="*/ 1141099 h 1693907"/>
              <a:gd name="connsiteX1" fmla="*/ 1209821 w 4135901"/>
              <a:gd name="connsiteY1" fmla="*/ 1616 h 1693907"/>
              <a:gd name="connsiteX2" fmla="*/ 2104962 w 4135901"/>
              <a:gd name="connsiteY2" fmla="*/ 1365987 h 1693907"/>
              <a:gd name="connsiteX3" fmla="*/ 2757267 w 4135901"/>
              <a:gd name="connsiteY3" fmla="*/ 1647536 h 1693907"/>
              <a:gd name="connsiteX4" fmla="*/ 3207433 w 4135901"/>
              <a:gd name="connsiteY4" fmla="*/ 1464656 h 1693907"/>
              <a:gd name="connsiteX5" fmla="*/ 3657600 w 4135901"/>
              <a:gd name="connsiteY5" fmla="*/ 1127032 h 1693907"/>
              <a:gd name="connsiteX6" fmla="*/ 4023360 w 4135901"/>
              <a:gd name="connsiteY6" fmla="*/ 1689739 h 1693907"/>
              <a:gd name="connsiteX7" fmla="*/ 4135901 w 4135901"/>
              <a:gd name="connsiteY7" fmla="*/ 1338047 h 1693907"/>
              <a:gd name="connsiteX0" fmla="*/ 0 w 4135901"/>
              <a:gd name="connsiteY0" fmla="*/ 1139963 h 1692771"/>
              <a:gd name="connsiteX1" fmla="*/ 1209821 w 4135901"/>
              <a:gd name="connsiteY1" fmla="*/ 480 h 1692771"/>
              <a:gd name="connsiteX2" fmla="*/ 1843750 w 4135901"/>
              <a:gd name="connsiteY2" fmla="*/ 958451 h 1692771"/>
              <a:gd name="connsiteX3" fmla="*/ 2757267 w 4135901"/>
              <a:gd name="connsiteY3" fmla="*/ 1646400 h 1692771"/>
              <a:gd name="connsiteX4" fmla="*/ 3207433 w 4135901"/>
              <a:gd name="connsiteY4" fmla="*/ 1463520 h 1692771"/>
              <a:gd name="connsiteX5" fmla="*/ 3657600 w 4135901"/>
              <a:gd name="connsiteY5" fmla="*/ 1125896 h 1692771"/>
              <a:gd name="connsiteX6" fmla="*/ 4023360 w 4135901"/>
              <a:gd name="connsiteY6" fmla="*/ 1688603 h 1692771"/>
              <a:gd name="connsiteX7" fmla="*/ 4135901 w 4135901"/>
              <a:gd name="connsiteY7" fmla="*/ 1336911 h 1692771"/>
              <a:gd name="connsiteX0" fmla="*/ 0 w 4135901"/>
              <a:gd name="connsiteY0" fmla="*/ 861446 h 1414254"/>
              <a:gd name="connsiteX1" fmla="*/ 764224 w 4135901"/>
              <a:gd name="connsiteY1" fmla="*/ 1363 h 1414254"/>
              <a:gd name="connsiteX2" fmla="*/ 1843750 w 4135901"/>
              <a:gd name="connsiteY2" fmla="*/ 679934 h 1414254"/>
              <a:gd name="connsiteX3" fmla="*/ 2757267 w 4135901"/>
              <a:gd name="connsiteY3" fmla="*/ 1367883 h 1414254"/>
              <a:gd name="connsiteX4" fmla="*/ 3207433 w 4135901"/>
              <a:gd name="connsiteY4" fmla="*/ 1185003 h 1414254"/>
              <a:gd name="connsiteX5" fmla="*/ 3657600 w 4135901"/>
              <a:gd name="connsiteY5" fmla="*/ 847379 h 1414254"/>
              <a:gd name="connsiteX6" fmla="*/ 4023360 w 4135901"/>
              <a:gd name="connsiteY6" fmla="*/ 1410086 h 1414254"/>
              <a:gd name="connsiteX7" fmla="*/ 4135901 w 4135901"/>
              <a:gd name="connsiteY7" fmla="*/ 1058394 h 1414254"/>
              <a:gd name="connsiteX0" fmla="*/ 0 w 4135901"/>
              <a:gd name="connsiteY0" fmla="*/ 862076 h 1414884"/>
              <a:gd name="connsiteX1" fmla="*/ 764224 w 4135901"/>
              <a:gd name="connsiteY1" fmla="*/ 1993 h 1414884"/>
              <a:gd name="connsiteX2" fmla="*/ 1659365 w 4135901"/>
              <a:gd name="connsiteY2" fmla="*/ 1048864 h 1414884"/>
              <a:gd name="connsiteX3" fmla="*/ 2757267 w 4135901"/>
              <a:gd name="connsiteY3" fmla="*/ 1368513 h 1414884"/>
              <a:gd name="connsiteX4" fmla="*/ 3207433 w 4135901"/>
              <a:gd name="connsiteY4" fmla="*/ 1185633 h 1414884"/>
              <a:gd name="connsiteX5" fmla="*/ 3657600 w 4135901"/>
              <a:gd name="connsiteY5" fmla="*/ 848009 h 1414884"/>
              <a:gd name="connsiteX6" fmla="*/ 4023360 w 4135901"/>
              <a:gd name="connsiteY6" fmla="*/ 1410716 h 1414884"/>
              <a:gd name="connsiteX7" fmla="*/ 4135901 w 4135901"/>
              <a:gd name="connsiteY7" fmla="*/ 1059024 h 1414884"/>
              <a:gd name="connsiteX0" fmla="*/ 0 w 4135901"/>
              <a:gd name="connsiteY0" fmla="*/ 862076 h 1414884"/>
              <a:gd name="connsiteX1" fmla="*/ 764224 w 4135901"/>
              <a:gd name="connsiteY1" fmla="*/ 1993 h 1414884"/>
              <a:gd name="connsiteX2" fmla="*/ 1659365 w 4135901"/>
              <a:gd name="connsiteY2" fmla="*/ 1048864 h 1414884"/>
              <a:gd name="connsiteX3" fmla="*/ 2757267 w 4135901"/>
              <a:gd name="connsiteY3" fmla="*/ 1368513 h 1414884"/>
              <a:gd name="connsiteX4" fmla="*/ 3207433 w 4135901"/>
              <a:gd name="connsiteY4" fmla="*/ 1185633 h 1414884"/>
              <a:gd name="connsiteX5" fmla="*/ 3657600 w 4135901"/>
              <a:gd name="connsiteY5" fmla="*/ 848009 h 1414884"/>
              <a:gd name="connsiteX6" fmla="*/ 4023360 w 4135901"/>
              <a:gd name="connsiteY6" fmla="*/ 1410716 h 1414884"/>
              <a:gd name="connsiteX7" fmla="*/ 4135901 w 4135901"/>
              <a:gd name="connsiteY7" fmla="*/ 1059024 h 1414884"/>
              <a:gd name="connsiteX0" fmla="*/ 0 w 4135901"/>
              <a:gd name="connsiteY0" fmla="*/ 862076 h 1414884"/>
              <a:gd name="connsiteX1" fmla="*/ 764224 w 4135901"/>
              <a:gd name="connsiteY1" fmla="*/ 1993 h 1414884"/>
              <a:gd name="connsiteX2" fmla="*/ 1659365 w 4135901"/>
              <a:gd name="connsiteY2" fmla="*/ 1048864 h 1414884"/>
              <a:gd name="connsiteX3" fmla="*/ 2757267 w 4135901"/>
              <a:gd name="connsiteY3" fmla="*/ 1368513 h 1414884"/>
              <a:gd name="connsiteX4" fmla="*/ 3207433 w 4135901"/>
              <a:gd name="connsiteY4" fmla="*/ 1185633 h 1414884"/>
              <a:gd name="connsiteX5" fmla="*/ 3657600 w 4135901"/>
              <a:gd name="connsiteY5" fmla="*/ 848009 h 1414884"/>
              <a:gd name="connsiteX6" fmla="*/ 4023360 w 4135901"/>
              <a:gd name="connsiteY6" fmla="*/ 1410716 h 1414884"/>
              <a:gd name="connsiteX7" fmla="*/ 4135901 w 4135901"/>
              <a:gd name="connsiteY7" fmla="*/ 1059024 h 1414884"/>
              <a:gd name="connsiteX0" fmla="*/ 0 w 4135901"/>
              <a:gd name="connsiteY0" fmla="*/ 860677 h 1413485"/>
              <a:gd name="connsiteX1" fmla="*/ 764224 w 4135901"/>
              <a:gd name="connsiteY1" fmla="*/ 594 h 1413485"/>
              <a:gd name="connsiteX2" fmla="*/ 1828385 w 4135901"/>
              <a:gd name="connsiteY2" fmla="*/ 958565 h 1413485"/>
              <a:gd name="connsiteX3" fmla="*/ 2757267 w 4135901"/>
              <a:gd name="connsiteY3" fmla="*/ 1367114 h 1413485"/>
              <a:gd name="connsiteX4" fmla="*/ 3207433 w 4135901"/>
              <a:gd name="connsiteY4" fmla="*/ 1184234 h 1413485"/>
              <a:gd name="connsiteX5" fmla="*/ 3657600 w 4135901"/>
              <a:gd name="connsiteY5" fmla="*/ 846610 h 1413485"/>
              <a:gd name="connsiteX6" fmla="*/ 4023360 w 4135901"/>
              <a:gd name="connsiteY6" fmla="*/ 1409317 h 1413485"/>
              <a:gd name="connsiteX7" fmla="*/ 4135901 w 4135901"/>
              <a:gd name="connsiteY7" fmla="*/ 1057625 h 1413485"/>
              <a:gd name="connsiteX0" fmla="*/ 0 w 4135901"/>
              <a:gd name="connsiteY0" fmla="*/ 860677 h 1413485"/>
              <a:gd name="connsiteX1" fmla="*/ 764224 w 4135901"/>
              <a:gd name="connsiteY1" fmla="*/ 594 h 1413485"/>
              <a:gd name="connsiteX2" fmla="*/ 1828385 w 4135901"/>
              <a:gd name="connsiteY2" fmla="*/ 958565 h 1413485"/>
              <a:gd name="connsiteX3" fmla="*/ 2757267 w 4135901"/>
              <a:gd name="connsiteY3" fmla="*/ 1367114 h 1413485"/>
              <a:gd name="connsiteX4" fmla="*/ 3207433 w 4135901"/>
              <a:gd name="connsiteY4" fmla="*/ 1184234 h 1413485"/>
              <a:gd name="connsiteX5" fmla="*/ 3657600 w 4135901"/>
              <a:gd name="connsiteY5" fmla="*/ 846610 h 1413485"/>
              <a:gd name="connsiteX6" fmla="*/ 4023360 w 4135901"/>
              <a:gd name="connsiteY6" fmla="*/ 1409317 h 1413485"/>
              <a:gd name="connsiteX7" fmla="*/ 4135901 w 4135901"/>
              <a:gd name="connsiteY7" fmla="*/ 1057625 h 1413485"/>
              <a:gd name="connsiteX0" fmla="*/ 0 w 4412479"/>
              <a:gd name="connsiteY0" fmla="*/ 860677 h 1410170"/>
              <a:gd name="connsiteX1" fmla="*/ 764224 w 4412479"/>
              <a:gd name="connsiteY1" fmla="*/ 594 h 1410170"/>
              <a:gd name="connsiteX2" fmla="*/ 1828385 w 4412479"/>
              <a:gd name="connsiteY2" fmla="*/ 958565 h 1410170"/>
              <a:gd name="connsiteX3" fmla="*/ 2757267 w 4412479"/>
              <a:gd name="connsiteY3" fmla="*/ 1367114 h 1410170"/>
              <a:gd name="connsiteX4" fmla="*/ 3207433 w 4412479"/>
              <a:gd name="connsiteY4" fmla="*/ 1184234 h 1410170"/>
              <a:gd name="connsiteX5" fmla="*/ 3657600 w 4412479"/>
              <a:gd name="connsiteY5" fmla="*/ 846610 h 1410170"/>
              <a:gd name="connsiteX6" fmla="*/ 4023360 w 4412479"/>
              <a:gd name="connsiteY6" fmla="*/ 1409317 h 1410170"/>
              <a:gd name="connsiteX7" fmla="*/ 4412479 w 4412479"/>
              <a:gd name="connsiteY7" fmla="*/ 956025 h 14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2479" h="1410170">
                <a:moveTo>
                  <a:pt x="0" y="860677"/>
                </a:moveTo>
                <a:cubicBezTo>
                  <a:pt x="424375" y="305003"/>
                  <a:pt x="459493" y="-15721"/>
                  <a:pt x="764224" y="594"/>
                </a:cubicBezTo>
                <a:cubicBezTo>
                  <a:pt x="1068955" y="16909"/>
                  <a:pt x="1173537" y="1759512"/>
                  <a:pt x="1828385" y="958565"/>
                </a:cubicBezTo>
                <a:cubicBezTo>
                  <a:pt x="2483233" y="157618"/>
                  <a:pt x="2527426" y="1329503"/>
                  <a:pt x="2757267" y="1367114"/>
                </a:cubicBezTo>
                <a:cubicBezTo>
                  <a:pt x="2987108" y="1404725"/>
                  <a:pt x="3057378" y="1270985"/>
                  <a:pt x="3207433" y="1184234"/>
                </a:cubicBezTo>
                <a:cubicBezTo>
                  <a:pt x="3357488" y="1097483"/>
                  <a:pt x="3521612" y="809096"/>
                  <a:pt x="3657600" y="846610"/>
                </a:cubicBezTo>
                <a:cubicBezTo>
                  <a:pt x="3793588" y="884124"/>
                  <a:pt x="3897547" y="1391081"/>
                  <a:pt x="4023360" y="1409317"/>
                </a:cubicBezTo>
                <a:cubicBezTo>
                  <a:pt x="4149173" y="1427553"/>
                  <a:pt x="4396067" y="1149455"/>
                  <a:pt x="4412479" y="956025"/>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7" name="文字方塊 6"/>
              <p:cNvSpPr txBox="1"/>
              <p:nvPr/>
            </p:nvSpPr>
            <p:spPr>
              <a:xfrm>
                <a:off x="3603657" y="1525563"/>
                <a:ext cx="1150251"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𝑄</m:t>
                          </m:r>
                        </m:e>
                        <m:sup>
                          <m:r>
                            <a:rPr lang="zh-TW" altLang="en-US" sz="2400" b="0" i="1" smtClean="0">
                              <a:latin typeface="Cambria Math" panose="02040503050406030204" pitchFamily="18" charset="0"/>
                            </a:rPr>
                            <m:t>𝜋</m:t>
                          </m:r>
                        </m:sup>
                      </m:sSup>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e>
                      </m:d>
                    </m:oMath>
                  </m:oMathPara>
                </a14:m>
                <a:endParaRPr lang="zh-TW" altLang="en-US" sz="2400" dirty="0"/>
              </a:p>
            </p:txBody>
          </p:sp>
        </mc:Choice>
        <mc:Fallback>
          <p:sp>
            <p:nvSpPr>
              <p:cNvPr id="7" name="文字方塊 6"/>
              <p:cNvSpPr txBox="1">
                <a:spLocks noRot="1" noChangeAspect="1" noMove="1" noResize="1" noEditPoints="1" noAdjustHandles="1" noChangeArrowheads="1" noChangeShapeType="1" noTextEdit="1"/>
              </p:cNvSpPr>
              <p:nvPr/>
            </p:nvSpPr>
            <p:spPr>
              <a:xfrm>
                <a:off x="3603657" y="1525563"/>
                <a:ext cx="1150251" cy="369332"/>
              </a:xfrm>
              <a:prstGeom prst="rect">
                <a:avLst/>
              </a:prstGeom>
              <a:blipFill>
                <a:blip r:embed="rId2"/>
                <a:stretch>
                  <a:fillRect l="-8466" b="-27869"/>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8" name="文字方塊 7"/>
              <p:cNvSpPr txBox="1"/>
              <p:nvPr/>
            </p:nvSpPr>
            <p:spPr>
              <a:xfrm>
                <a:off x="5339718" y="3190699"/>
                <a:ext cx="375937"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1</m:t>
                          </m:r>
                        </m:sub>
                      </m:sSub>
                    </m:oMath>
                  </m:oMathPara>
                </a14:m>
                <a:endParaRPr lang="zh-TW" altLang="en-US" sz="2400" dirty="0"/>
              </a:p>
            </p:txBody>
          </p:sp>
        </mc:Choice>
        <mc:Fallback>
          <p:sp>
            <p:nvSpPr>
              <p:cNvPr id="8" name="文字方塊 7"/>
              <p:cNvSpPr txBox="1">
                <a:spLocks noRot="1" noChangeAspect="1" noMove="1" noResize="1" noEditPoints="1" noAdjustHandles="1" noChangeArrowheads="1" noChangeShapeType="1" noTextEdit="1"/>
              </p:cNvSpPr>
              <p:nvPr/>
            </p:nvSpPr>
            <p:spPr>
              <a:xfrm>
                <a:off x="5339718" y="3190699"/>
                <a:ext cx="375937" cy="369332"/>
              </a:xfrm>
              <a:prstGeom prst="rect">
                <a:avLst/>
              </a:prstGeom>
              <a:blipFill>
                <a:blip r:embed="rId3"/>
                <a:stretch>
                  <a:fillRect l="-11290" r="-6452" b="-13115"/>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9" name="文字方塊 8"/>
              <p:cNvSpPr txBox="1"/>
              <p:nvPr/>
            </p:nvSpPr>
            <p:spPr>
              <a:xfrm>
                <a:off x="6213624" y="3190699"/>
                <a:ext cx="383054"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2</m:t>
                          </m:r>
                        </m:sub>
                      </m:sSub>
                    </m:oMath>
                  </m:oMathPara>
                </a14:m>
                <a:endParaRPr lang="zh-TW" altLang="en-US" sz="2400" dirty="0"/>
              </a:p>
            </p:txBody>
          </p:sp>
        </mc:Choice>
        <mc:Fallback>
          <p:sp>
            <p:nvSpPr>
              <p:cNvPr id="9" name="文字方塊 8"/>
              <p:cNvSpPr txBox="1">
                <a:spLocks noRot="1" noChangeAspect="1" noMove="1" noResize="1" noEditPoints="1" noAdjustHandles="1" noChangeArrowheads="1" noChangeShapeType="1" noTextEdit="1"/>
              </p:cNvSpPr>
              <p:nvPr/>
            </p:nvSpPr>
            <p:spPr>
              <a:xfrm>
                <a:off x="6213624" y="3190699"/>
                <a:ext cx="383054" cy="369332"/>
              </a:xfrm>
              <a:prstGeom prst="rect">
                <a:avLst/>
              </a:prstGeom>
              <a:blipFill>
                <a:blip r:embed="rId4"/>
                <a:stretch>
                  <a:fillRect l="-9524" r="-6349" b="-13115"/>
                </a:stretch>
              </a:blipFill>
            </p:spPr>
            <p:txBody>
              <a:bodyPr/>
              <a:lstStyle/>
              <a:p>
                <a:r>
                  <a:rPr lang="zh-TW" altLang="en-US">
                    <a:noFill/>
                  </a:rPr>
                  <a:t> </a:t>
                </a:r>
              </a:p>
            </p:txBody>
          </p:sp>
        </mc:Fallback>
      </mc:AlternateContent>
      <p:cxnSp>
        <p:nvCxnSpPr>
          <p:cNvPr id="11" name="直線接點 10"/>
          <p:cNvCxnSpPr/>
          <p:nvPr/>
        </p:nvCxnSpPr>
        <p:spPr>
          <a:xfrm>
            <a:off x="5472287" y="2335555"/>
            <a:ext cx="0" cy="904874"/>
          </a:xfrm>
          <a:prstGeom prst="line">
            <a:avLst/>
          </a:prstGeom>
          <a:ln w="381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線接點 11"/>
          <p:cNvCxnSpPr>
            <a:cxnSpLocks/>
          </p:cNvCxnSpPr>
          <p:nvPr/>
        </p:nvCxnSpPr>
        <p:spPr>
          <a:xfrm>
            <a:off x="6334958" y="2246124"/>
            <a:ext cx="0" cy="994305"/>
          </a:xfrm>
          <a:prstGeom prst="line">
            <a:avLst/>
          </a:prstGeom>
          <a:ln w="381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4403699" y="6273399"/>
            <a:ext cx="343251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手繪多邊形: 圖案 14"/>
          <p:cNvSpPr/>
          <p:nvPr/>
        </p:nvSpPr>
        <p:spPr>
          <a:xfrm>
            <a:off x="4417768" y="4596797"/>
            <a:ext cx="3647047" cy="1410170"/>
          </a:xfrm>
          <a:custGeom>
            <a:avLst/>
            <a:gdLst>
              <a:gd name="connsiteX0" fmla="*/ 0 w 4135901"/>
              <a:gd name="connsiteY0" fmla="*/ 1140279 h 1693087"/>
              <a:gd name="connsiteX1" fmla="*/ 1209821 w 4135901"/>
              <a:gd name="connsiteY1" fmla="*/ 796 h 1693087"/>
              <a:gd name="connsiteX2" fmla="*/ 2166424 w 4135901"/>
              <a:gd name="connsiteY2" fmla="*/ 971467 h 1693087"/>
              <a:gd name="connsiteX3" fmla="*/ 2757267 w 4135901"/>
              <a:gd name="connsiteY3" fmla="*/ 1646716 h 1693087"/>
              <a:gd name="connsiteX4" fmla="*/ 3207433 w 4135901"/>
              <a:gd name="connsiteY4" fmla="*/ 1463836 h 1693087"/>
              <a:gd name="connsiteX5" fmla="*/ 3657600 w 4135901"/>
              <a:gd name="connsiteY5" fmla="*/ 1126212 h 1693087"/>
              <a:gd name="connsiteX6" fmla="*/ 4023360 w 4135901"/>
              <a:gd name="connsiteY6" fmla="*/ 1688919 h 1693087"/>
              <a:gd name="connsiteX7" fmla="*/ 4135901 w 4135901"/>
              <a:gd name="connsiteY7" fmla="*/ 1337227 h 1693087"/>
              <a:gd name="connsiteX0" fmla="*/ 0 w 4135901"/>
              <a:gd name="connsiteY0" fmla="*/ 1141099 h 1693907"/>
              <a:gd name="connsiteX1" fmla="*/ 1209821 w 4135901"/>
              <a:gd name="connsiteY1" fmla="*/ 1616 h 1693907"/>
              <a:gd name="connsiteX2" fmla="*/ 2104962 w 4135901"/>
              <a:gd name="connsiteY2" fmla="*/ 1365987 h 1693907"/>
              <a:gd name="connsiteX3" fmla="*/ 2757267 w 4135901"/>
              <a:gd name="connsiteY3" fmla="*/ 1647536 h 1693907"/>
              <a:gd name="connsiteX4" fmla="*/ 3207433 w 4135901"/>
              <a:gd name="connsiteY4" fmla="*/ 1464656 h 1693907"/>
              <a:gd name="connsiteX5" fmla="*/ 3657600 w 4135901"/>
              <a:gd name="connsiteY5" fmla="*/ 1127032 h 1693907"/>
              <a:gd name="connsiteX6" fmla="*/ 4023360 w 4135901"/>
              <a:gd name="connsiteY6" fmla="*/ 1689739 h 1693907"/>
              <a:gd name="connsiteX7" fmla="*/ 4135901 w 4135901"/>
              <a:gd name="connsiteY7" fmla="*/ 1338047 h 1693907"/>
              <a:gd name="connsiteX0" fmla="*/ 0 w 4135901"/>
              <a:gd name="connsiteY0" fmla="*/ 1141099 h 1693907"/>
              <a:gd name="connsiteX1" fmla="*/ 1209821 w 4135901"/>
              <a:gd name="connsiteY1" fmla="*/ 1616 h 1693907"/>
              <a:gd name="connsiteX2" fmla="*/ 2104962 w 4135901"/>
              <a:gd name="connsiteY2" fmla="*/ 1365987 h 1693907"/>
              <a:gd name="connsiteX3" fmla="*/ 2757267 w 4135901"/>
              <a:gd name="connsiteY3" fmla="*/ 1647536 h 1693907"/>
              <a:gd name="connsiteX4" fmla="*/ 3207433 w 4135901"/>
              <a:gd name="connsiteY4" fmla="*/ 1464656 h 1693907"/>
              <a:gd name="connsiteX5" fmla="*/ 3657600 w 4135901"/>
              <a:gd name="connsiteY5" fmla="*/ 1127032 h 1693907"/>
              <a:gd name="connsiteX6" fmla="*/ 4023360 w 4135901"/>
              <a:gd name="connsiteY6" fmla="*/ 1689739 h 1693907"/>
              <a:gd name="connsiteX7" fmla="*/ 4135901 w 4135901"/>
              <a:gd name="connsiteY7" fmla="*/ 1338047 h 1693907"/>
              <a:gd name="connsiteX0" fmla="*/ 0 w 4135901"/>
              <a:gd name="connsiteY0" fmla="*/ 1139963 h 1692771"/>
              <a:gd name="connsiteX1" fmla="*/ 1209821 w 4135901"/>
              <a:gd name="connsiteY1" fmla="*/ 480 h 1692771"/>
              <a:gd name="connsiteX2" fmla="*/ 1843750 w 4135901"/>
              <a:gd name="connsiteY2" fmla="*/ 958451 h 1692771"/>
              <a:gd name="connsiteX3" fmla="*/ 2757267 w 4135901"/>
              <a:gd name="connsiteY3" fmla="*/ 1646400 h 1692771"/>
              <a:gd name="connsiteX4" fmla="*/ 3207433 w 4135901"/>
              <a:gd name="connsiteY4" fmla="*/ 1463520 h 1692771"/>
              <a:gd name="connsiteX5" fmla="*/ 3657600 w 4135901"/>
              <a:gd name="connsiteY5" fmla="*/ 1125896 h 1692771"/>
              <a:gd name="connsiteX6" fmla="*/ 4023360 w 4135901"/>
              <a:gd name="connsiteY6" fmla="*/ 1688603 h 1692771"/>
              <a:gd name="connsiteX7" fmla="*/ 4135901 w 4135901"/>
              <a:gd name="connsiteY7" fmla="*/ 1336911 h 1692771"/>
              <a:gd name="connsiteX0" fmla="*/ 0 w 4135901"/>
              <a:gd name="connsiteY0" fmla="*/ 861446 h 1414254"/>
              <a:gd name="connsiteX1" fmla="*/ 764224 w 4135901"/>
              <a:gd name="connsiteY1" fmla="*/ 1363 h 1414254"/>
              <a:gd name="connsiteX2" fmla="*/ 1843750 w 4135901"/>
              <a:gd name="connsiteY2" fmla="*/ 679934 h 1414254"/>
              <a:gd name="connsiteX3" fmla="*/ 2757267 w 4135901"/>
              <a:gd name="connsiteY3" fmla="*/ 1367883 h 1414254"/>
              <a:gd name="connsiteX4" fmla="*/ 3207433 w 4135901"/>
              <a:gd name="connsiteY4" fmla="*/ 1185003 h 1414254"/>
              <a:gd name="connsiteX5" fmla="*/ 3657600 w 4135901"/>
              <a:gd name="connsiteY5" fmla="*/ 847379 h 1414254"/>
              <a:gd name="connsiteX6" fmla="*/ 4023360 w 4135901"/>
              <a:gd name="connsiteY6" fmla="*/ 1410086 h 1414254"/>
              <a:gd name="connsiteX7" fmla="*/ 4135901 w 4135901"/>
              <a:gd name="connsiteY7" fmla="*/ 1058394 h 1414254"/>
              <a:gd name="connsiteX0" fmla="*/ 0 w 4135901"/>
              <a:gd name="connsiteY0" fmla="*/ 862076 h 1414884"/>
              <a:gd name="connsiteX1" fmla="*/ 764224 w 4135901"/>
              <a:gd name="connsiteY1" fmla="*/ 1993 h 1414884"/>
              <a:gd name="connsiteX2" fmla="*/ 1659365 w 4135901"/>
              <a:gd name="connsiteY2" fmla="*/ 1048864 h 1414884"/>
              <a:gd name="connsiteX3" fmla="*/ 2757267 w 4135901"/>
              <a:gd name="connsiteY3" fmla="*/ 1368513 h 1414884"/>
              <a:gd name="connsiteX4" fmla="*/ 3207433 w 4135901"/>
              <a:gd name="connsiteY4" fmla="*/ 1185633 h 1414884"/>
              <a:gd name="connsiteX5" fmla="*/ 3657600 w 4135901"/>
              <a:gd name="connsiteY5" fmla="*/ 848009 h 1414884"/>
              <a:gd name="connsiteX6" fmla="*/ 4023360 w 4135901"/>
              <a:gd name="connsiteY6" fmla="*/ 1410716 h 1414884"/>
              <a:gd name="connsiteX7" fmla="*/ 4135901 w 4135901"/>
              <a:gd name="connsiteY7" fmla="*/ 1059024 h 1414884"/>
              <a:gd name="connsiteX0" fmla="*/ 0 w 4135901"/>
              <a:gd name="connsiteY0" fmla="*/ 862076 h 1414884"/>
              <a:gd name="connsiteX1" fmla="*/ 764224 w 4135901"/>
              <a:gd name="connsiteY1" fmla="*/ 1993 h 1414884"/>
              <a:gd name="connsiteX2" fmla="*/ 1659365 w 4135901"/>
              <a:gd name="connsiteY2" fmla="*/ 1048864 h 1414884"/>
              <a:gd name="connsiteX3" fmla="*/ 2757267 w 4135901"/>
              <a:gd name="connsiteY3" fmla="*/ 1368513 h 1414884"/>
              <a:gd name="connsiteX4" fmla="*/ 3207433 w 4135901"/>
              <a:gd name="connsiteY4" fmla="*/ 1185633 h 1414884"/>
              <a:gd name="connsiteX5" fmla="*/ 3657600 w 4135901"/>
              <a:gd name="connsiteY5" fmla="*/ 848009 h 1414884"/>
              <a:gd name="connsiteX6" fmla="*/ 4023360 w 4135901"/>
              <a:gd name="connsiteY6" fmla="*/ 1410716 h 1414884"/>
              <a:gd name="connsiteX7" fmla="*/ 4135901 w 4135901"/>
              <a:gd name="connsiteY7" fmla="*/ 1059024 h 1414884"/>
              <a:gd name="connsiteX0" fmla="*/ 0 w 4135901"/>
              <a:gd name="connsiteY0" fmla="*/ 862076 h 1414884"/>
              <a:gd name="connsiteX1" fmla="*/ 764224 w 4135901"/>
              <a:gd name="connsiteY1" fmla="*/ 1993 h 1414884"/>
              <a:gd name="connsiteX2" fmla="*/ 1659365 w 4135901"/>
              <a:gd name="connsiteY2" fmla="*/ 1048864 h 1414884"/>
              <a:gd name="connsiteX3" fmla="*/ 2757267 w 4135901"/>
              <a:gd name="connsiteY3" fmla="*/ 1368513 h 1414884"/>
              <a:gd name="connsiteX4" fmla="*/ 3207433 w 4135901"/>
              <a:gd name="connsiteY4" fmla="*/ 1185633 h 1414884"/>
              <a:gd name="connsiteX5" fmla="*/ 3657600 w 4135901"/>
              <a:gd name="connsiteY5" fmla="*/ 848009 h 1414884"/>
              <a:gd name="connsiteX6" fmla="*/ 4023360 w 4135901"/>
              <a:gd name="connsiteY6" fmla="*/ 1410716 h 1414884"/>
              <a:gd name="connsiteX7" fmla="*/ 4135901 w 4135901"/>
              <a:gd name="connsiteY7" fmla="*/ 1059024 h 1414884"/>
              <a:gd name="connsiteX0" fmla="*/ 0 w 4135901"/>
              <a:gd name="connsiteY0" fmla="*/ 860677 h 1413485"/>
              <a:gd name="connsiteX1" fmla="*/ 764224 w 4135901"/>
              <a:gd name="connsiteY1" fmla="*/ 594 h 1413485"/>
              <a:gd name="connsiteX2" fmla="*/ 1828385 w 4135901"/>
              <a:gd name="connsiteY2" fmla="*/ 958565 h 1413485"/>
              <a:gd name="connsiteX3" fmla="*/ 2757267 w 4135901"/>
              <a:gd name="connsiteY3" fmla="*/ 1367114 h 1413485"/>
              <a:gd name="connsiteX4" fmla="*/ 3207433 w 4135901"/>
              <a:gd name="connsiteY4" fmla="*/ 1184234 h 1413485"/>
              <a:gd name="connsiteX5" fmla="*/ 3657600 w 4135901"/>
              <a:gd name="connsiteY5" fmla="*/ 846610 h 1413485"/>
              <a:gd name="connsiteX6" fmla="*/ 4023360 w 4135901"/>
              <a:gd name="connsiteY6" fmla="*/ 1409317 h 1413485"/>
              <a:gd name="connsiteX7" fmla="*/ 4135901 w 4135901"/>
              <a:gd name="connsiteY7" fmla="*/ 1057625 h 1413485"/>
              <a:gd name="connsiteX0" fmla="*/ 0 w 4135901"/>
              <a:gd name="connsiteY0" fmla="*/ 860677 h 1413485"/>
              <a:gd name="connsiteX1" fmla="*/ 764224 w 4135901"/>
              <a:gd name="connsiteY1" fmla="*/ 594 h 1413485"/>
              <a:gd name="connsiteX2" fmla="*/ 1828385 w 4135901"/>
              <a:gd name="connsiteY2" fmla="*/ 958565 h 1413485"/>
              <a:gd name="connsiteX3" fmla="*/ 2757267 w 4135901"/>
              <a:gd name="connsiteY3" fmla="*/ 1367114 h 1413485"/>
              <a:gd name="connsiteX4" fmla="*/ 3207433 w 4135901"/>
              <a:gd name="connsiteY4" fmla="*/ 1184234 h 1413485"/>
              <a:gd name="connsiteX5" fmla="*/ 3657600 w 4135901"/>
              <a:gd name="connsiteY5" fmla="*/ 846610 h 1413485"/>
              <a:gd name="connsiteX6" fmla="*/ 4023360 w 4135901"/>
              <a:gd name="connsiteY6" fmla="*/ 1409317 h 1413485"/>
              <a:gd name="connsiteX7" fmla="*/ 4135901 w 4135901"/>
              <a:gd name="connsiteY7" fmla="*/ 1057625 h 1413485"/>
              <a:gd name="connsiteX0" fmla="*/ 0 w 4412479"/>
              <a:gd name="connsiteY0" fmla="*/ 860677 h 1410170"/>
              <a:gd name="connsiteX1" fmla="*/ 764224 w 4412479"/>
              <a:gd name="connsiteY1" fmla="*/ 594 h 1410170"/>
              <a:gd name="connsiteX2" fmla="*/ 1828385 w 4412479"/>
              <a:gd name="connsiteY2" fmla="*/ 958565 h 1410170"/>
              <a:gd name="connsiteX3" fmla="*/ 2757267 w 4412479"/>
              <a:gd name="connsiteY3" fmla="*/ 1367114 h 1410170"/>
              <a:gd name="connsiteX4" fmla="*/ 3207433 w 4412479"/>
              <a:gd name="connsiteY4" fmla="*/ 1184234 h 1410170"/>
              <a:gd name="connsiteX5" fmla="*/ 3657600 w 4412479"/>
              <a:gd name="connsiteY5" fmla="*/ 846610 h 1410170"/>
              <a:gd name="connsiteX6" fmla="*/ 4023360 w 4412479"/>
              <a:gd name="connsiteY6" fmla="*/ 1409317 h 1410170"/>
              <a:gd name="connsiteX7" fmla="*/ 4412479 w 4412479"/>
              <a:gd name="connsiteY7" fmla="*/ 956025 h 14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2479" h="1410170">
                <a:moveTo>
                  <a:pt x="0" y="860677"/>
                </a:moveTo>
                <a:cubicBezTo>
                  <a:pt x="424375" y="305003"/>
                  <a:pt x="459493" y="-15721"/>
                  <a:pt x="764224" y="594"/>
                </a:cubicBezTo>
                <a:cubicBezTo>
                  <a:pt x="1068955" y="16909"/>
                  <a:pt x="1173537" y="1759512"/>
                  <a:pt x="1828385" y="958565"/>
                </a:cubicBezTo>
                <a:cubicBezTo>
                  <a:pt x="2483233" y="157618"/>
                  <a:pt x="2527426" y="1329503"/>
                  <a:pt x="2757267" y="1367114"/>
                </a:cubicBezTo>
                <a:cubicBezTo>
                  <a:pt x="2987108" y="1404725"/>
                  <a:pt x="3057378" y="1270985"/>
                  <a:pt x="3207433" y="1184234"/>
                </a:cubicBezTo>
                <a:cubicBezTo>
                  <a:pt x="3357488" y="1097483"/>
                  <a:pt x="3521612" y="809096"/>
                  <a:pt x="3657600" y="846610"/>
                </a:cubicBezTo>
                <a:cubicBezTo>
                  <a:pt x="3793588" y="884124"/>
                  <a:pt x="3897547" y="1391081"/>
                  <a:pt x="4023360" y="1409317"/>
                </a:cubicBezTo>
                <a:cubicBezTo>
                  <a:pt x="4149173" y="1427553"/>
                  <a:pt x="4396067" y="1149455"/>
                  <a:pt x="4412479" y="956025"/>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6" name="文字方塊 15"/>
              <p:cNvSpPr txBox="1"/>
              <p:nvPr/>
            </p:nvSpPr>
            <p:spPr>
              <a:xfrm>
                <a:off x="3636600" y="4492829"/>
                <a:ext cx="1150251"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e>
                      </m:d>
                    </m:oMath>
                  </m:oMathPara>
                </a14:m>
                <a:endParaRPr lang="zh-TW" altLang="en-US" sz="2400" dirty="0"/>
              </a:p>
            </p:txBody>
          </p:sp>
        </mc:Choice>
        <mc:Fallback>
          <p:sp>
            <p:nvSpPr>
              <p:cNvPr id="16" name="文字方塊 15"/>
              <p:cNvSpPr txBox="1">
                <a:spLocks noRot="1" noChangeAspect="1" noMove="1" noResize="1" noEditPoints="1" noAdjustHandles="1" noChangeArrowheads="1" noChangeShapeType="1" noTextEdit="1"/>
              </p:cNvSpPr>
              <p:nvPr/>
            </p:nvSpPr>
            <p:spPr>
              <a:xfrm>
                <a:off x="3636600" y="4492829"/>
                <a:ext cx="1150251" cy="369332"/>
              </a:xfrm>
              <a:prstGeom prst="rect">
                <a:avLst/>
              </a:prstGeom>
              <a:blipFill>
                <a:blip r:embed="rId5"/>
                <a:stretch>
                  <a:fillRect l="-8511" b="-27869"/>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7" name="文字方塊 16"/>
              <p:cNvSpPr txBox="1"/>
              <p:nvPr/>
            </p:nvSpPr>
            <p:spPr>
              <a:xfrm>
                <a:off x="5381252" y="6270696"/>
                <a:ext cx="247953"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𝑎</m:t>
                      </m:r>
                    </m:oMath>
                  </m:oMathPara>
                </a14:m>
                <a:endParaRPr lang="zh-TW" altLang="en-US" sz="2400" dirty="0"/>
              </a:p>
            </p:txBody>
          </p:sp>
        </mc:Choice>
        <mc:Fallback>
          <p:sp>
            <p:nvSpPr>
              <p:cNvPr id="17" name="文字方塊 16"/>
              <p:cNvSpPr txBox="1">
                <a:spLocks noRot="1" noChangeAspect="1" noMove="1" noResize="1" noEditPoints="1" noAdjustHandles="1" noChangeArrowheads="1" noChangeShapeType="1" noTextEdit="1"/>
              </p:cNvSpPr>
              <p:nvPr/>
            </p:nvSpPr>
            <p:spPr>
              <a:xfrm>
                <a:off x="5381252" y="6270696"/>
                <a:ext cx="247953" cy="369332"/>
              </a:xfrm>
              <a:prstGeom prst="rect">
                <a:avLst/>
              </a:prstGeom>
              <a:blipFill>
                <a:blip r:embed="rId6"/>
                <a:stretch>
                  <a:fillRect l="-17500" r="-15000"/>
                </a:stretch>
              </a:blipFill>
            </p:spPr>
            <p:txBody>
              <a:bodyPr/>
              <a:lstStyle/>
              <a:p>
                <a:r>
                  <a:rPr lang="zh-TW" altLang="en-US">
                    <a:noFill/>
                  </a:rPr>
                  <a:t> </a:t>
                </a:r>
              </a:p>
            </p:txBody>
          </p:sp>
        </mc:Fallback>
      </mc:AlternateContent>
      <p:cxnSp>
        <p:nvCxnSpPr>
          <p:cNvPr id="19" name="直線接點 18"/>
          <p:cNvCxnSpPr>
            <a:cxnSpLocks/>
          </p:cNvCxnSpPr>
          <p:nvPr/>
        </p:nvCxnSpPr>
        <p:spPr>
          <a:xfrm>
            <a:off x="5505229" y="5692940"/>
            <a:ext cx="0" cy="580459"/>
          </a:xfrm>
          <a:prstGeom prst="line">
            <a:avLst/>
          </a:prstGeom>
          <a:ln w="381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a:cxnSpLocks/>
          </p:cNvCxnSpPr>
          <p:nvPr/>
        </p:nvCxnSpPr>
        <p:spPr>
          <a:xfrm>
            <a:off x="5066522" y="1541039"/>
            <a:ext cx="0" cy="164966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6119986" y="3560031"/>
            <a:ext cx="1438421" cy="461665"/>
          </a:xfrm>
          <a:prstGeom prst="rect">
            <a:avLst/>
          </a:prstGeom>
          <a:noFill/>
        </p:spPr>
        <p:txBody>
          <a:bodyPr wrap="square" rtlCol="0">
            <a:spAutoFit/>
          </a:bodyPr>
          <a:lstStyle/>
          <a:p>
            <a:r>
              <a:rPr lang="en-US" altLang="zh-TW" sz="2400" dirty="0"/>
              <a:t>increase</a:t>
            </a:r>
            <a:endParaRPr lang="zh-TW" altLang="en-US" sz="2400" dirty="0"/>
          </a:p>
        </p:txBody>
      </p:sp>
      <p:sp>
        <p:nvSpPr>
          <p:cNvPr id="24" name="文字方塊 23"/>
          <p:cNvSpPr txBox="1"/>
          <p:nvPr/>
        </p:nvSpPr>
        <p:spPr>
          <a:xfrm>
            <a:off x="4646691" y="3550493"/>
            <a:ext cx="1438421" cy="461665"/>
          </a:xfrm>
          <a:prstGeom prst="rect">
            <a:avLst/>
          </a:prstGeom>
          <a:noFill/>
        </p:spPr>
        <p:txBody>
          <a:bodyPr wrap="square" rtlCol="0">
            <a:spAutoFit/>
          </a:bodyPr>
          <a:lstStyle/>
          <a:p>
            <a:r>
              <a:rPr lang="en-US" altLang="zh-TW" sz="2400" dirty="0"/>
              <a:t>decrease</a:t>
            </a:r>
            <a:endParaRPr lang="zh-TW" altLang="en-US" sz="2400" dirty="0"/>
          </a:p>
        </p:txBody>
      </p:sp>
      <p:sp>
        <p:nvSpPr>
          <p:cNvPr id="27" name="文字方塊 26"/>
          <p:cNvSpPr txBox="1"/>
          <p:nvPr/>
        </p:nvSpPr>
        <p:spPr>
          <a:xfrm>
            <a:off x="5398843" y="4228882"/>
            <a:ext cx="3581400" cy="830997"/>
          </a:xfrm>
          <a:prstGeom prst="rect">
            <a:avLst/>
          </a:prstGeom>
          <a:noFill/>
        </p:spPr>
        <p:txBody>
          <a:bodyPr wrap="square" rtlCol="0">
            <a:spAutoFit/>
          </a:bodyPr>
          <a:lstStyle/>
          <a:p>
            <a:r>
              <a:rPr lang="en-US" altLang="zh-TW" sz="2400" dirty="0"/>
              <a:t>We know the parameters of Q function</a:t>
            </a:r>
            <a:endParaRPr lang="zh-TW" altLang="en-US" sz="2400" dirty="0"/>
          </a:p>
        </p:txBody>
      </p:sp>
      <p:sp>
        <p:nvSpPr>
          <p:cNvPr id="28" name="箭號: 向右 27"/>
          <p:cNvSpPr/>
          <p:nvPr/>
        </p:nvSpPr>
        <p:spPr>
          <a:xfrm flipH="1">
            <a:off x="5030543" y="5782747"/>
            <a:ext cx="368300" cy="34453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29" name="文字方塊 28"/>
          <p:cNvSpPr txBox="1"/>
          <p:nvPr/>
        </p:nvSpPr>
        <p:spPr>
          <a:xfrm>
            <a:off x="889260" y="1928887"/>
            <a:ext cx="2118972" cy="954107"/>
          </a:xfrm>
          <a:prstGeom prst="rect">
            <a:avLst/>
          </a:prstGeom>
          <a:noFill/>
        </p:spPr>
        <p:txBody>
          <a:bodyPr wrap="square" rtlCol="0">
            <a:spAutoFit/>
          </a:bodyPr>
          <a:lstStyle/>
          <a:p>
            <a:r>
              <a:rPr lang="en-US" altLang="zh-TW" sz="2800" b="1" i="1" u="sng" dirty="0"/>
              <a:t>Original</a:t>
            </a:r>
          </a:p>
          <a:p>
            <a:r>
              <a:rPr lang="en-US" altLang="zh-TW" sz="2800" b="1" i="1" u="sng" dirty="0"/>
              <a:t>Actor-critic</a:t>
            </a:r>
            <a:endParaRPr lang="zh-TW" altLang="en-US" sz="2800" b="1" i="1" u="sng" dirty="0"/>
          </a:p>
        </p:txBody>
      </p:sp>
      <p:sp>
        <p:nvSpPr>
          <p:cNvPr id="30" name="文字方塊 29"/>
          <p:cNvSpPr txBox="1"/>
          <p:nvPr/>
        </p:nvSpPr>
        <p:spPr>
          <a:xfrm>
            <a:off x="771991" y="4172538"/>
            <a:ext cx="2118972" cy="523220"/>
          </a:xfrm>
          <a:prstGeom prst="rect">
            <a:avLst/>
          </a:prstGeom>
          <a:noFill/>
        </p:spPr>
        <p:txBody>
          <a:bodyPr wrap="square" rtlCol="0">
            <a:spAutoFit/>
          </a:bodyPr>
          <a:lstStyle/>
          <a:p>
            <a:pPr algn="ctr"/>
            <a:r>
              <a:rPr lang="en-US" altLang="zh-TW" sz="2800" b="1" i="1" u="sng" dirty="0"/>
              <a:t>Q-Learning</a:t>
            </a:r>
            <a:endParaRPr lang="zh-TW" altLang="en-US" sz="2800" b="1" i="1" u="sng" dirty="0"/>
          </a:p>
        </p:txBody>
      </p:sp>
      <p:cxnSp>
        <p:nvCxnSpPr>
          <p:cNvPr id="37" name="直線接點 36"/>
          <p:cNvCxnSpPr>
            <a:cxnSpLocks/>
          </p:cNvCxnSpPr>
          <p:nvPr/>
        </p:nvCxnSpPr>
        <p:spPr>
          <a:xfrm>
            <a:off x="5029765" y="4623739"/>
            <a:ext cx="0" cy="164966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8" name="文字方塊 37"/>
              <p:cNvSpPr txBox="1"/>
              <p:nvPr/>
            </p:nvSpPr>
            <p:spPr>
              <a:xfrm>
                <a:off x="4880612" y="6273399"/>
                <a:ext cx="320601"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𝑎</m:t>
                      </m:r>
                      <m:r>
                        <a:rPr lang="en-US" altLang="zh-TW" sz="2400" b="0" i="1" smtClean="0">
                          <a:latin typeface="Cambria Math" panose="02040503050406030204" pitchFamily="18" charset="0"/>
                        </a:rPr>
                        <m:t>′</m:t>
                      </m:r>
                    </m:oMath>
                  </m:oMathPara>
                </a14:m>
                <a:endParaRPr lang="zh-TW" altLang="en-US" sz="2400" dirty="0"/>
              </a:p>
            </p:txBody>
          </p:sp>
        </mc:Choice>
        <mc:Fallback>
          <p:sp>
            <p:nvSpPr>
              <p:cNvPr id="38" name="文字方塊 37"/>
              <p:cNvSpPr txBox="1">
                <a:spLocks noRot="1" noChangeAspect="1" noMove="1" noResize="1" noEditPoints="1" noAdjustHandles="1" noChangeArrowheads="1" noChangeShapeType="1" noTextEdit="1"/>
              </p:cNvSpPr>
              <p:nvPr/>
            </p:nvSpPr>
            <p:spPr>
              <a:xfrm>
                <a:off x="4880612" y="6273399"/>
                <a:ext cx="320601" cy="369332"/>
              </a:xfrm>
              <a:prstGeom prst="rect">
                <a:avLst/>
              </a:prstGeom>
              <a:blipFill>
                <a:blip r:embed="rId7"/>
                <a:stretch>
                  <a:fillRect l="-13462" t="-1639" r="-26923" b="-9836"/>
                </a:stretch>
              </a:blipFill>
            </p:spPr>
            <p:txBody>
              <a:bodyPr/>
              <a:lstStyle/>
              <a:p>
                <a:r>
                  <a:rPr lang="zh-TW" altLang="en-US">
                    <a:noFill/>
                  </a:rPr>
                  <a:t> </a:t>
                </a:r>
              </a:p>
            </p:txBody>
          </p:sp>
        </mc:Fallback>
      </mc:AlternateContent>
      <p:sp>
        <p:nvSpPr>
          <p:cNvPr id="3" name="文字方塊 2"/>
          <p:cNvSpPr txBox="1"/>
          <p:nvPr/>
        </p:nvSpPr>
        <p:spPr>
          <a:xfrm>
            <a:off x="951932" y="5059879"/>
            <a:ext cx="2923282" cy="1200329"/>
          </a:xfrm>
          <a:prstGeom prst="rect">
            <a:avLst/>
          </a:prstGeom>
          <a:noFill/>
        </p:spPr>
        <p:txBody>
          <a:bodyPr wrap="square" rtlCol="0">
            <a:spAutoFit/>
          </a:bodyPr>
          <a:lstStyle/>
          <a:p>
            <a:r>
              <a:rPr lang="en-US" altLang="zh-TW" sz="2400" dirty="0"/>
              <a:t>From Q function we know that taking a’ at state s is better than a</a:t>
            </a:r>
            <a:endParaRPr lang="zh-TW" altLang="en-US" sz="2400" dirty="0"/>
          </a:p>
        </p:txBody>
      </p:sp>
    </p:spTree>
    <p:extLst>
      <p:ext uri="{BB962C8B-B14F-4D97-AF65-F5344CB8AC3E}">
        <p14:creationId xmlns:p14="http://schemas.microsoft.com/office/powerpoint/2010/main" val="301325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5" grpId="0" animBg="1"/>
      <p:bldP spid="16" grpId="0"/>
      <p:bldP spid="17" grpId="0"/>
      <p:bldP spid="23" grpId="0"/>
      <p:bldP spid="24" grpId="0"/>
      <p:bldP spid="27" grpId="0"/>
      <p:bldP spid="28" grpId="0" animBg="1"/>
      <p:bldP spid="29" grpId="0"/>
      <p:bldP spid="30" grpId="0"/>
      <p:bldP spid="38"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Q-Learning</a:t>
            </a:r>
            <a:endParaRPr lang="zh-TW" altLang="en-US" dirty="0"/>
          </a:p>
        </p:txBody>
      </p:sp>
      <mc:AlternateContent xmlns:mc="http://schemas.openxmlformats.org/markup-compatibility/2006">
        <mc:Choice xmlns:a14="http://schemas.microsoft.com/office/drawing/2010/main" Requires="a14">
          <p:graphicFrame>
            <p:nvGraphicFramePr>
              <p:cNvPr id="4" name="內容版面配置區 3"/>
              <p:cNvGraphicFramePr>
                <a:graphicFrameLocks noGrp="1"/>
              </p:cNvGraphicFramePr>
              <p:nvPr>
                <p:ph idx="1"/>
                <p:extLst>
                  <p:ext uri="{D42A27DB-BD31-4B8C-83A1-F6EECF244321}">
                    <p14:modId xmlns:p14="http://schemas.microsoft.com/office/powerpoint/2010/main" val="126533073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4" name="內容版面配置區 3"/>
              <p:cNvGraphicFramePr>
                <a:graphicFrameLocks noGrp="1"/>
              </p:cNvGraphicFramePr>
              <p:nvPr>
                <p:ph idx="1"/>
                <p:extLst>
                  <p:ext uri="{D42A27DB-BD31-4B8C-83A1-F6EECF244321}">
                    <p14:modId xmlns:p14="http://schemas.microsoft.com/office/powerpoint/2010/main" val="126533073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sp>
        <p:nvSpPr>
          <p:cNvPr id="5" name="文字方塊 4"/>
          <p:cNvSpPr txBox="1"/>
          <p:nvPr/>
        </p:nvSpPr>
        <p:spPr>
          <a:xfrm>
            <a:off x="6618515" y="3478074"/>
            <a:ext cx="1567542" cy="523220"/>
          </a:xfrm>
          <a:prstGeom prst="rect">
            <a:avLst/>
          </a:prstGeom>
          <a:noFill/>
        </p:spPr>
        <p:txBody>
          <a:bodyPr wrap="square" rtlCol="0">
            <a:spAutoFit/>
          </a:bodyPr>
          <a:lstStyle/>
          <a:p>
            <a:r>
              <a:rPr lang="en-US" altLang="zh-TW" sz="2800" dirty="0"/>
              <a:t>TD or MC</a:t>
            </a:r>
            <a:endParaRPr lang="zh-TW" altLang="en-US" sz="2800" dirty="0"/>
          </a:p>
        </p:txBody>
      </p:sp>
      <p:sp>
        <p:nvSpPr>
          <p:cNvPr id="6" name="文字方塊 5"/>
          <p:cNvSpPr txBox="1"/>
          <p:nvPr/>
        </p:nvSpPr>
        <p:spPr>
          <a:xfrm>
            <a:off x="4209143" y="6176963"/>
            <a:ext cx="725714" cy="523220"/>
          </a:xfrm>
          <a:prstGeom prst="rect">
            <a:avLst/>
          </a:prstGeom>
          <a:noFill/>
        </p:spPr>
        <p:txBody>
          <a:bodyPr wrap="square" rtlCol="0">
            <a:spAutoFit/>
          </a:bodyPr>
          <a:lstStyle/>
          <a:p>
            <a:pPr algn="ctr"/>
            <a:r>
              <a:rPr lang="en-US" altLang="zh-TW" sz="2800" dirty="0">
                <a:solidFill>
                  <a:srgbClr val="FF0000"/>
                </a:solidFill>
              </a:rPr>
              <a:t>?</a:t>
            </a:r>
            <a:endParaRPr lang="zh-TW" altLang="en-US" sz="2800" dirty="0">
              <a:solidFill>
                <a:srgbClr val="FF0000"/>
              </a:solidFill>
            </a:endParaRPr>
          </a:p>
        </p:txBody>
      </p:sp>
      <mc:AlternateContent xmlns:mc="http://schemas.openxmlformats.org/markup-compatibility/2006">
        <mc:Choice xmlns:a14="http://schemas.microsoft.com/office/drawing/2010/main" Requires="a14">
          <p:sp>
            <p:nvSpPr>
              <p:cNvPr id="7" name="文字方塊 6"/>
              <p:cNvSpPr txBox="1"/>
              <p:nvPr/>
            </p:nvSpPr>
            <p:spPr>
              <a:xfrm>
                <a:off x="793750" y="3478074"/>
                <a:ext cx="1621064" cy="523220"/>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r>
                        <a:rPr lang="zh-TW" altLang="en-US" sz="2800" i="1" smtClean="0">
                          <a:latin typeface="Cambria Math" panose="02040503050406030204" pitchFamily="18" charset="0"/>
                        </a:rPr>
                        <m:t>𝜋</m:t>
                      </m:r>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b="0" i="1" smtClean="0">
                              <a:latin typeface="Cambria Math" panose="02040503050406030204" pitchFamily="18" charset="0"/>
                            </a:rPr>
                            <m:t>′</m:t>
                          </m:r>
                        </m:sup>
                      </m:sSup>
                    </m:oMath>
                  </m:oMathPara>
                </a14:m>
                <a:endParaRPr lang="zh-TW" altLang="en-US" sz="2800" dirty="0"/>
              </a:p>
            </p:txBody>
          </p:sp>
        </mc:Choice>
        <mc:Fallback>
          <p:sp>
            <p:nvSpPr>
              <p:cNvPr id="7" name="文字方塊 6"/>
              <p:cNvSpPr txBox="1">
                <a:spLocks noRot="1" noChangeAspect="1" noMove="1" noResize="1" noEditPoints="1" noAdjustHandles="1" noChangeArrowheads="1" noChangeShapeType="1" noTextEdit="1"/>
              </p:cNvSpPr>
              <p:nvPr/>
            </p:nvSpPr>
            <p:spPr>
              <a:xfrm>
                <a:off x="793750" y="3478074"/>
                <a:ext cx="1621064" cy="523220"/>
              </a:xfrm>
              <a:prstGeom prst="rect">
                <a:avLst/>
              </a:prstGeom>
              <a:blipFill>
                <a:blip r:embed="rId9"/>
                <a:stretch>
                  <a:fillRect/>
                </a:stretch>
              </a:blipFill>
            </p:spPr>
            <p:txBody>
              <a:bodyPr/>
              <a:lstStyle/>
              <a:p>
                <a:r>
                  <a:rPr lang="zh-TW" altLang="en-US">
                    <a:noFill/>
                  </a:rPr>
                  <a:t> </a:t>
                </a:r>
              </a:p>
            </p:txBody>
          </p:sp>
        </mc:Fallback>
      </mc:AlternateContent>
      <p:sp>
        <p:nvSpPr>
          <p:cNvPr id="8" name="文字方塊 7"/>
          <p:cNvSpPr txBox="1"/>
          <p:nvPr/>
        </p:nvSpPr>
        <p:spPr>
          <a:xfrm>
            <a:off x="5397500" y="6176963"/>
            <a:ext cx="3454400" cy="461665"/>
          </a:xfrm>
          <a:prstGeom prst="rect">
            <a:avLst/>
          </a:prstGeom>
          <a:noFill/>
        </p:spPr>
        <p:txBody>
          <a:bodyPr wrap="square" rtlCol="0">
            <a:spAutoFit/>
          </a:bodyPr>
          <a:lstStyle/>
          <a:p>
            <a:r>
              <a:rPr lang="en-US" altLang="zh-TW" sz="2400" dirty="0"/>
              <a:t>Estimate Q instead of V</a:t>
            </a:r>
            <a:endParaRPr lang="zh-TW" altLang="en-US" sz="2400" dirty="0"/>
          </a:p>
        </p:txBody>
      </p:sp>
    </p:spTree>
    <p:extLst>
      <p:ext uri="{BB962C8B-B14F-4D97-AF65-F5344CB8AC3E}">
        <p14:creationId xmlns:p14="http://schemas.microsoft.com/office/powerpoint/2010/main" val="241154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Q-Learning</a:t>
            </a:r>
            <a:endParaRPr lang="zh-TW" altLang="en-US" dirty="0"/>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p:txBody>
              <a:bodyPr>
                <a:normAutofit/>
              </a:bodyPr>
              <a:lstStyle/>
              <a:p>
                <a:endParaRPr lang="en-US" altLang="zh-TW" dirty="0"/>
              </a:p>
              <a:p>
                <a:endParaRPr lang="en-US" altLang="zh-TW" dirty="0"/>
              </a:p>
              <a:p>
                <a:endParaRPr lang="en-US" altLang="zh-TW" dirty="0"/>
              </a:p>
              <a:p>
                <a:r>
                  <a:rPr lang="en-US" altLang="zh-TW" dirty="0"/>
                  <a:t>Given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𝑄</m:t>
                        </m:r>
                      </m:e>
                      <m:sup>
                        <m:r>
                          <a:rPr lang="zh-TW" altLang="en-US" i="1">
                            <a:latin typeface="Cambria Math" panose="02040503050406030204" pitchFamily="18" charset="0"/>
                          </a:rPr>
                          <m:t>𝜋</m:t>
                        </m:r>
                      </m:sup>
                    </m:sSup>
                    <m:d>
                      <m:dPr>
                        <m:ctrlPr>
                          <a:rPr lang="en-US" altLang="zh-TW" i="1">
                            <a:latin typeface="Cambria Math" panose="02040503050406030204" pitchFamily="18" charset="0"/>
                          </a:rPr>
                        </m:ctrlPr>
                      </m:dPr>
                      <m:e>
                        <m:r>
                          <a:rPr lang="en-US" altLang="zh-TW" i="1">
                            <a:latin typeface="Cambria Math" panose="02040503050406030204" pitchFamily="18" charset="0"/>
                          </a:rPr>
                          <m:t>𝑠</m:t>
                        </m:r>
                        <m:r>
                          <a:rPr lang="en-US" altLang="zh-TW" i="1">
                            <a:latin typeface="Cambria Math" panose="02040503050406030204" pitchFamily="18" charset="0"/>
                          </a:rPr>
                          <m:t>,</m:t>
                        </m:r>
                        <m:r>
                          <a:rPr lang="en-US" altLang="zh-TW" i="1">
                            <a:latin typeface="Cambria Math" panose="02040503050406030204" pitchFamily="18" charset="0"/>
                          </a:rPr>
                          <m:t>𝑎</m:t>
                        </m:r>
                      </m:e>
                    </m:d>
                  </m:oMath>
                </a14:m>
                <a:r>
                  <a:rPr lang="en-US" altLang="zh-TW" dirty="0"/>
                  <a:t>, find a new actor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𝜋</m:t>
                        </m:r>
                      </m:e>
                      <m:sup>
                        <m:r>
                          <a:rPr lang="en-US" altLang="zh-TW" i="1">
                            <a:latin typeface="Cambria Math" panose="02040503050406030204" pitchFamily="18" charset="0"/>
                          </a:rPr>
                          <m:t>′</m:t>
                        </m:r>
                      </m:sup>
                    </m:sSup>
                  </m:oMath>
                </a14:m>
                <a:r>
                  <a:rPr lang="zh-TW" altLang="en-US" dirty="0"/>
                  <a:t> </a:t>
                </a:r>
                <a:r>
                  <a:rPr lang="en-US" altLang="zh-TW" dirty="0"/>
                  <a:t>“better” than </a:t>
                </a:r>
                <a14:m>
                  <m:oMath xmlns:m="http://schemas.openxmlformats.org/officeDocument/2006/math">
                    <m:r>
                      <a:rPr lang="zh-TW" altLang="en-US" i="1">
                        <a:latin typeface="Cambria Math" panose="02040503050406030204" pitchFamily="18" charset="0"/>
                      </a:rPr>
                      <m:t>𝜋</m:t>
                    </m:r>
                  </m:oMath>
                </a14:m>
                <a:endParaRPr lang="en-US" altLang="zh-TW" dirty="0"/>
              </a:p>
              <a:p>
                <a:pPr lvl="1"/>
                <a:r>
                  <a:rPr lang="en-US" altLang="zh-TW" sz="2800" dirty="0"/>
                  <a:t>“Better”: </a:t>
                </a:r>
                <a14:m>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𝑉</m:t>
                        </m:r>
                      </m:e>
                      <m:sup>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i="1">
                                <a:latin typeface="Cambria Math" panose="02040503050406030204" pitchFamily="18" charset="0"/>
                              </a:rPr>
                              <m:t>′</m:t>
                            </m:r>
                          </m:sup>
                        </m:sSup>
                      </m:sup>
                    </m:sSup>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𝑠</m:t>
                        </m:r>
                      </m:e>
                    </m:d>
                    <m:r>
                      <a:rPr lang="en-US" altLang="zh-TW" sz="2800" i="1" smtClean="0">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e>
                    </m:d>
                  </m:oMath>
                </a14:m>
                <a:r>
                  <a:rPr lang="en-US" altLang="zh-TW" sz="2800" dirty="0"/>
                  <a:t>, for all state s</a:t>
                </a:r>
                <a:endParaRPr lang="zh-TW" altLang="en-US" sz="2800" dirty="0"/>
              </a:p>
              <a:p>
                <a:endParaRPr lang="zh-TW" altLang="en-US"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1391"/>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 name="文字方塊 3"/>
              <p:cNvSpPr txBox="1"/>
              <p:nvPr/>
            </p:nvSpPr>
            <p:spPr>
              <a:xfrm>
                <a:off x="2589726" y="4607198"/>
                <a:ext cx="3983270" cy="56368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𝜋</m:t>
                          </m:r>
                        </m:e>
                        <m:sup>
                          <m:r>
                            <a:rPr lang="en-US" altLang="zh-TW" sz="2800" b="0" i="1" smtClean="0">
                              <a:latin typeface="Cambria Math" panose="02040503050406030204" pitchFamily="18" charset="0"/>
                            </a:rPr>
                            <m:t>′</m:t>
                          </m:r>
                        </m:sup>
                      </m:sSup>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𝑠</m:t>
                          </m:r>
                        </m:e>
                      </m:d>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max</m:t>
                              </m:r>
                            </m:e>
                            <m:lim>
                              <m:r>
                                <a:rPr lang="en-US" altLang="zh-TW" sz="2800" b="0" i="1" smtClean="0">
                                  <a:latin typeface="Cambria Math" panose="02040503050406030204" pitchFamily="18" charset="0"/>
                                </a:rPr>
                                <m:t>𝑎</m:t>
                              </m:r>
                            </m:lim>
                          </m:limLow>
                        </m:fName>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𝑄</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r>
                                <a:rPr lang="en-US" altLang="zh-TW" sz="2800" i="1">
                                  <a:latin typeface="Cambria Math" panose="02040503050406030204" pitchFamily="18" charset="0"/>
                                </a:rPr>
                                <m:t>,</m:t>
                              </m:r>
                              <m:r>
                                <a:rPr lang="en-US" altLang="zh-TW" sz="2800" i="1">
                                  <a:latin typeface="Cambria Math" panose="02040503050406030204" pitchFamily="18" charset="0"/>
                                </a:rPr>
                                <m:t>𝑎</m:t>
                              </m:r>
                            </m:e>
                          </m:d>
                        </m:e>
                      </m:func>
                    </m:oMath>
                  </m:oMathPara>
                </a14:m>
                <a:endParaRPr lang="zh-TW" altLang="en-US" sz="2800" dirty="0"/>
              </a:p>
            </p:txBody>
          </p:sp>
        </mc:Choice>
        <mc:Fallback>
          <p:sp>
            <p:nvSpPr>
              <p:cNvPr id="4" name="文字方塊 3"/>
              <p:cNvSpPr txBox="1">
                <a:spLocks noRot="1" noChangeAspect="1" noMove="1" noResize="1" noEditPoints="1" noAdjustHandles="1" noChangeArrowheads="1" noChangeShapeType="1" noTextEdit="1"/>
              </p:cNvSpPr>
              <p:nvPr/>
            </p:nvSpPr>
            <p:spPr>
              <a:xfrm>
                <a:off x="2589726" y="4607198"/>
                <a:ext cx="3983270" cy="563680"/>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文字方塊 4"/>
              <p:cNvSpPr txBox="1"/>
              <p:nvPr/>
            </p:nvSpPr>
            <p:spPr>
              <a:xfrm>
                <a:off x="628650" y="5292362"/>
                <a:ext cx="8292271" cy="523220"/>
              </a:xfrm>
              <a:prstGeom prst="rect">
                <a:avLst/>
              </a:prstGeom>
              <a:noFill/>
            </p:spPr>
            <p:txBody>
              <a:bodyPr wrap="square" rtlCol="0">
                <a:spAutoFit/>
              </a:bodyPr>
              <a:lstStyle/>
              <a:p>
                <a:pPr marL="342900" indent="-342900">
                  <a:buFont typeface="Wingdings" panose="05000000000000000000" pitchFamily="2" charset="2"/>
                  <a:buChar char="Ø"/>
                </a:pPr>
                <a14:m>
                  <m:oMath xmlns:m="http://schemas.openxmlformats.org/officeDocument/2006/math">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i="1">
                            <a:latin typeface="Cambria Math" panose="02040503050406030204" pitchFamily="18" charset="0"/>
                          </a:rPr>
                          <m:t>′</m:t>
                        </m:r>
                      </m:sup>
                    </m:sSup>
                  </m:oMath>
                </a14:m>
                <a:r>
                  <a:rPr lang="zh-TW" altLang="en-US" sz="2800" dirty="0"/>
                  <a:t> </a:t>
                </a:r>
                <a:r>
                  <a:rPr lang="en-US" altLang="zh-TW" sz="2800" dirty="0"/>
                  <a:t>does not have extra parameters. It depends on Q</a:t>
                </a:r>
                <a:endParaRPr lang="zh-TW" altLang="en-US" sz="2800" dirty="0"/>
              </a:p>
            </p:txBody>
          </p:sp>
        </mc:Choice>
        <mc:Fallback>
          <p:sp>
            <p:nvSpPr>
              <p:cNvPr id="5" name="文字方塊 4"/>
              <p:cNvSpPr txBox="1">
                <a:spLocks noRot="1" noChangeAspect="1" noMove="1" noResize="1" noEditPoints="1" noAdjustHandles="1" noChangeArrowheads="1" noChangeShapeType="1" noTextEdit="1"/>
              </p:cNvSpPr>
              <p:nvPr/>
            </p:nvSpPr>
            <p:spPr>
              <a:xfrm>
                <a:off x="628650" y="5292362"/>
                <a:ext cx="8292271" cy="523220"/>
              </a:xfrm>
              <a:prstGeom prst="rect">
                <a:avLst/>
              </a:prstGeom>
              <a:blipFill>
                <a:blip r:embed="rId4"/>
                <a:stretch>
                  <a:fillRect t="-10465" b="-32558"/>
                </a:stretch>
              </a:blipFill>
            </p:spPr>
            <p:txBody>
              <a:bodyPr/>
              <a:lstStyle/>
              <a:p>
                <a:r>
                  <a:rPr lang="zh-TW" altLang="en-US">
                    <a:noFill/>
                  </a:rPr>
                  <a:t> </a:t>
                </a:r>
              </a:p>
            </p:txBody>
          </p:sp>
        </mc:Fallback>
      </mc:AlternateContent>
      <p:sp>
        <p:nvSpPr>
          <p:cNvPr id="6" name="文字方塊 5"/>
          <p:cNvSpPr txBox="1"/>
          <p:nvPr/>
        </p:nvSpPr>
        <p:spPr>
          <a:xfrm>
            <a:off x="628650" y="5788679"/>
            <a:ext cx="8106741" cy="523220"/>
          </a:xfrm>
          <a:prstGeom prst="rect">
            <a:avLst/>
          </a:prstGeom>
          <a:noFill/>
        </p:spPr>
        <p:txBody>
          <a:bodyPr wrap="square" rtlCol="0">
            <a:spAutoFit/>
          </a:bodyPr>
          <a:lstStyle/>
          <a:p>
            <a:pPr marL="342900" indent="-342900">
              <a:buFont typeface="Wingdings" panose="05000000000000000000" pitchFamily="2" charset="2"/>
              <a:buChar char="Ø"/>
            </a:pPr>
            <a:r>
              <a:rPr lang="en-US" altLang="zh-TW" sz="2800" dirty="0"/>
              <a:t>Not suitable for continuous action a (solve it later)</a:t>
            </a:r>
            <a:endParaRPr lang="zh-TW" altLang="en-US" sz="2800" dirty="0"/>
          </a:p>
        </p:txBody>
      </p:sp>
      <p:pic>
        <p:nvPicPr>
          <p:cNvPr id="7" name="圖片 6"/>
          <p:cNvPicPr>
            <a:picLocks noChangeAspect="1"/>
          </p:cNvPicPr>
          <p:nvPr/>
        </p:nvPicPr>
        <p:blipFill>
          <a:blip r:embed="rId5"/>
          <a:stretch>
            <a:fillRect/>
          </a:stretch>
        </p:blipFill>
        <p:spPr>
          <a:xfrm>
            <a:off x="4160041" y="170629"/>
            <a:ext cx="4575350" cy="3040120"/>
          </a:xfrm>
          <a:prstGeom prst="rect">
            <a:avLst/>
          </a:prstGeom>
        </p:spPr>
      </p:pic>
    </p:spTree>
    <p:extLst>
      <p:ext uri="{BB962C8B-B14F-4D97-AF65-F5344CB8AC3E}">
        <p14:creationId xmlns:p14="http://schemas.microsoft.com/office/powerpoint/2010/main" val="334776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文字方塊 4"/>
              <p:cNvSpPr txBox="1"/>
              <p:nvPr/>
            </p:nvSpPr>
            <p:spPr>
              <a:xfrm>
                <a:off x="731825" y="923531"/>
                <a:ext cx="3983270" cy="56368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zh-TW" altLang="en-US" sz="2800" i="1" smtClean="0">
                              <a:latin typeface="Cambria Math" panose="02040503050406030204" pitchFamily="18" charset="0"/>
                            </a:rPr>
                            <m:t>𝜋</m:t>
                          </m:r>
                        </m:e>
                        <m:sup>
                          <m:r>
                            <a:rPr lang="en-US" altLang="zh-TW" sz="2800" b="0" i="1" smtClean="0">
                              <a:latin typeface="Cambria Math" panose="02040503050406030204" pitchFamily="18" charset="0"/>
                            </a:rPr>
                            <m:t>′</m:t>
                          </m:r>
                        </m:sup>
                      </m:sSup>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𝑠</m:t>
                          </m:r>
                        </m:e>
                      </m:d>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𝑎𝑟𝑔</m:t>
                      </m:r>
                      <m:func>
                        <m:funcPr>
                          <m:ctrlPr>
                            <a:rPr lang="en-US" altLang="zh-TW" sz="2800" b="0" i="1" smtClean="0">
                              <a:latin typeface="Cambria Math" panose="02040503050406030204" pitchFamily="18" charset="0"/>
                            </a:rPr>
                          </m:ctrlPr>
                        </m:funcPr>
                        <m:fName>
                          <m:limLow>
                            <m:limLowPr>
                              <m:ctrlPr>
                                <a:rPr lang="en-US" altLang="zh-TW" sz="2800" b="0" i="1" smtClean="0">
                                  <a:latin typeface="Cambria Math" panose="02040503050406030204" pitchFamily="18" charset="0"/>
                                </a:rPr>
                              </m:ctrlPr>
                            </m:limLowPr>
                            <m:e>
                              <m:r>
                                <m:rPr>
                                  <m:sty m:val="p"/>
                                </m:rPr>
                                <a:rPr lang="en-US" altLang="zh-TW" sz="2800" b="0" i="0" smtClean="0">
                                  <a:latin typeface="Cambria Math" panose="02040503050406030204" pitchFamily="18" charset="0"/>
                                </a:rPr>
                                <m:t>max</m:t>
                              </m:r>
                            </m:e>
                            <m:lim>
                              <m:r>
                                <a:rPr lang="en-US" altLang="zh-TW" sz="2800" b="0" i="1" smtClean="0">
                                  <a:latin typeface="Cambria Math" panose="02040503050406030204" pitchFamily="18" charset="0"/>
                                </a:rPr>
                                <m:t>𝑎</m:t>
                              </m:r>
                            </m:lim>
                          </m:limLow>
                        </m:fName>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𝑄</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r>
                                <a:rPr lang="en-US" altLang="zh-TW" sz="2800" i="1">
                                  <a:latin typeface="Cambria Math" panose="02040503050406030204" pitchFamily="18" charset="0"/>
                                </a:rPr>
                                <m:t>,</m:t>
                              </m:r>
                              <m:r>
                                <a:rPr lang="en-US" altLang="zh-TW" sz="2800" i="1">
                                  <a:latin typeface="Cambria Math" panose="02040503050406030204" pitchFamily="18" charset="0"/>
                                </a:rPr>
                                <m:t>𝑎</m:t>
                              </m:r>
                            </m:e>
                          </m:d>
                        </m:e>
                      </m:func>
                    </m:oMath>
                  </m:oMathPara>
                </a14:m>
                <a:endParaRPr lang="zh-TW" altLang="en-US" sz="2800" dirty="0"/>
              </a:p>
            </p:txBody>
          </p:sp>
        </mc:Choice>
        <mc:Fallback>
          <p:sp>
            <p:nvSpPr>
              <p:cNvPr id="5" name="文字方塊 4"/>
              <p:cNvSpPr txBox="1">
                <a:spLocks noRot="1" noChangeAspect="1" noMove="1" noResize="1" noEditPoints="1" noAdjustHandles="1" noChangeArrowheads="1" noChangeShapeType="1" noTextEdit="1"/>
              </p:cNvSpPr>
              <p:nvPr/>
            </p:nvSpPr>
            <p:spPr>
              <a:xfrm>
                <a:off x="731825" y="923531"/>
                <a:ext cx="3983270" cy="563680"/>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 name="矩形 5"/>
              <p:cNvSpPr/>
              <p:nvPr/>
            </p:nvSpPr>
            <p:spPr>
              <a:xfrm>
                <a:off x="3731103" y="1384268"/>
                <a:ext cx="5058051" cy="581891"/>
              </a:xfrm>
              <a:prstGeom prst="rect">
                <a:avLst/>
              </a:prstGeom>
            </p:spPr>
            <p:txBody>
              <a:bodyPr wrap="none">
                <a:spAutoFit/>
              </a:bodyPr>
              <a:lstStyle/>
              <a:p>
                <a:pPr lvl="1"/>
                <a14:m>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i="1">
                                <a:latin typeface="Cambria Math" panose="02040503050406030204" pitchFamily="18" charset="0"/>
                              </a:rPr>
                              <m:t>′</m:t>
                            </m:r>
                          </m:sup>
                        </m:sSup>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e>
                    </m:d>
                    <m:r>
                      <a:rPr lang="en-US" altLang="zh-TW" sz="2800" i="1">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e>
                    </m:d>
                  </m:oMath>
                </a14:m>
                <a:r>
                  <a:rPr lang="en-US" altLang="zh-TW" sz="2800" dirty="0"/>
                  <a:t>, for all state s</a:t>
                </a:r>
                <a:endParaRPr lang="zh-TW" altLang="en-US" sz="2800" dirty="0"/>
              </a:p>
            </p:txBody>
          </p:sp>
        </mc:Choice>
        <mc:Fallback>
          <p:sp>
            <p:nvSpPr>
              <p:cNvPr id="6" name="矩形 5"/>
              <p:cNvSpPr>
                <a:spLocks noRot="1" noChangeAspect="1" noMove="1" noResize="1" noEditPoints="1" noAdjustHandles="1" noChangeArrowheads="1" noChangeShapeType="1" noTextEdit="1"/>
              </p:cNvSpPr>
              <p:nvPr/>
            </p:nvSpPr>
            <p:spPr>
              <a:xfrm>
                <a:off x="3731103" y="1384268"/>
                <a:ext cx="5058051" cy="581891"/>
              </a:xfrm>
              <a:prstGeom prst="rect">
                <a:avLst/>
              </a:prstGeom>
              <a:blipFill>
                <a:blip r:embed="rId3"/>
                <a:stretch>
                  <a:fillRect r="-1566" b="-2916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文字方塊 6"/>
              <p:cNvSpPr txBox="1"/>
              <p:nvPr/>
            </p:nvSpPr>
            <p:spPr>
              <a:xfrm>
                <a:off x="626792" y="3323548"/>
                <a:ext cx="990143" cy="43088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𝑉</m:t>
                          </m:r>
                        </m:e>
                        <m:sup>
                          <m:r>
                            <a:rPr lang="zh-TW" altLang="en-US" sz="2800" i="1" smtClean="0">
                              <a:latin typeface="Cambria Math" panose="02040503050406030204" pitchFamily="18" charset="0"/>
                            </a:rPr>
                            <m:t>𝜋</m:t>
                          </m:r>
                        </m:sup>
                      </m:sSup>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𝑠</m:t>
                          </m:r>
                        </m:e>
                      </m:d>
                    </m:oMath>
                  </m:oMathPara>
                </a14:m>
                <a:endParaRPr lang="zh-TW" altLang="en-US" sz="2800" dirty="0"/>
              </a:p>
            </p:txBody>
          </p:sp>
        </mc:Choice>
        <mc:Fallback>
          <p:sp>
            <p:nvSpPr>
              <p:cNvPr id="7" name="文字方塊 6"/>
              <p:cNvSpPr txBox="1">
                <a:spLocks noRot="1" noChangeAspect="1" noMove="1" noResize="1" noEditPoints="1" noAdjustHandles="1" noChangeArrowheads="1" noChangeShapeType="1" noTextEdit="1"/>
              </p:cNvSpPr>
              <p:nvPr/>
            </p:nvSpPr>
            <p:spPr>
              <a:xfrm>
                <a:off x="626792" y="3323548"/>
                <a:ext cx="990143" cy="430887"/>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8" name="文字方塊 7"/>
              <p:cNvSpPr txBox="1"/>
              <p:nvPr/>
            </p:nvSpPr>
            <p:spPr>
              <a:xfrm>
                <a:off x="1626488" y="3285572"/>
                <a:ext cx="2337243" cy="48635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i="1">
                                  <a:latin typeface="Cambria Math" panose="02040503050406030204" pitchFamily="18" charset="0"/>
                                </a:rPr>
                                <m:t>′</m:t>
                              </m:r>
                            </m:sup>
                          </m:sSup>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𝑠</m:t>
                              </m:r>
                            </m:e>
                          </m:d>
                        </m:e>
                      </m:d>
                    </m:oMath>
                  </m:oMathPara>
                </a14:m>
                <a:endParaRPr lang="zh-TW" altLang="en-US" sz="2800" dirty="0"/>
              </a:p>
            </p:txBody>
          </p:sp>
        </mc:Choice>
        <mc:Fallback>
          <p:sp>
            <p:nvSpPr>
              <p:cNvPr id="8" name="文字方塊 7"/>
              <p:cNvSpPr txBox="1">
                <a:spLocks noRot="1" noChangeAspect="1" noMove="1" noResize="1" noEditPoints="1" noAdjustHandles="1" noChangeArrowheads="1" noChangeShapeType="1" noTextEdit="1"/>
              </p:cNvSpPr>
              <p:nvPr/>
            </p:nvSpPr>
            <p:spPr>
              <a:xfrm>
                <a:off x="1626488" y="3285572"/>
                <a:ext cx="2337243" cy="48635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1" name="文字方塊 10"/>
              <p:cNvSpPr txBox="1"/>
              <p:nvPr/>
            </p:nvSpPr>
            <p:spPr>
              <a:xfrm>
                <a:off x="1626488" y="3891653"/>
                <a:ext cx="4679101" cy="43595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sSup>
                            <m:sSupPr>
                              <m:ctrlPr>
                                <a:rPr lang="en-US" altLang="zh-TW" sz="2800" b="0" i="1" smtClean="0">
                                  <a:latin typeface="Cambria Math" panose="02040503050406030204" pitchFamily="18" charset="0"/>
                                </a:rPr>
                              </m:ctrlPr>
                            </m:sSupPr>
                            <m:e>
                              <m:r>
                                <a:rPr lang="zh-TW" altLang="en-US" sz="2800" b="0" i="1" smtClean="0">
                                  <a:latin typeface="Cambria Math" panose="02040503050406030204" pitchFamily="18" charset="0"/>
                                </a:rPr>
                                <m:t>𝜋</m:t>
                              </m:r>
                            </m:e>
                            <m:sup>
                              <m:r>
                                <a:rPr lang="en-US" altLang="zh-TW" sz="2800" b="0" i="1" smtClean="0">
                                  <a:latin typeface="Cambria Math" panose="02040503050406030204" pitchFamily="18" charset="0"/>
                                </a:rPr>
                                <m:t>′</m:t>
                              </m:r>
                            </m:sup>
                          </m:sSup>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𝑟</m:t>
                          </m:r>
                        </m:e>
                        <m:sub>
                          <m:r>
                            <a:rPr lang="en-US" altLang="zh-TW" sz="2800" b="0" i="1" smtClean="0">
                              <a:latin typeface="Cambria Math" panose="02040503050406030204" pitchFamily="18" charset="0"/>
                            </a:rPr>
                            <m:t>𝑡</m:t>
                          </m:r>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𝑉</m:t>
                          </m:r>
                        </m:e>
                        <m:sup>
                          <m:r>
                            <a:rPr lang="zh-TW" altLang="en-US" sz="2800" b="0" i="1" smtClean="0">
                              <a:latin typeface="Cambria Math" panose="02040503050406030204" pitchFamily="18" charset="0"/>
                            </a:rPr>
                            <m:t>𝜋</m:t>
                          </m:r>
                        </m:sup>
                      </m:sSup>
                      <m:d>
                        <m:dPr>
                          <m:ctrlPr>
                            <a:rPr lang="en-US" altLang="zh-TW" sz="2800" b="0" i="1" smtClean="0">
                              <a:latin typeface="Cambria Math" panose="02040503050406030204" pitchFamily="18" charset="0"/>
                            </a:rPr>
                          </m:ctrlPr>
                        </m:dPr>
                        <m:e>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r>
                                <a:rPr lang="en-US" altLang="zh-TW" sz="2800" b="0" i="1" smtClean="0">
                                  <a:latin typeface="Cambria Math" panose="02040503050406030204" pitchFamily="18" charset="0"/>
                                </a:rPr>
                                <m:t>+1</m:t>
                              </m:r>
                            </m:sub>
                          </m:sSub>
                        </m:e>
                      </m:d>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sub>
                      </m:sSub>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𝑠</m:t>
                      </m:r>
                      <m:r>
                        <a:rPr lang="en-US" altLang="zh-TW" sz="2800" b="0" i="1" smtClean="0">
                          <a:latin typeface="Cambria Math" panose="02040503050406030204" pitchFamily="18" charset="0"/>
                        </a:rPr>
                        <m:t>]</m:t>
                      </m:r>
                    </m:oMath>
                  </m:oMathPara>
                </a14:m>
                <a:endParaRPr lang="zh-TW" altLang="en-US" sz="2800" dirty="0"/>
              </a:p>
            </p:txBody>
          </p:sp>
        </mc:Choice>
        <mc:Fallback>
          <p:sp>
            <p:nvSpPr>
              <p:cNvPr id="11" name="文字方塊 10"/>
              <p:cNvSpPr txBox="1">
                <a:spLocks noRot="1" noChangeAspect="1" noMove="1" noResize="1" noEditPoints="1" noAdjustHandles="1" noChangeArrowheads="1" noChangeShapeType="1" noTextEdit="1"/>
              </p:cNvSpPr>
              <p:nvPr/>
            </p:nvSpPr>
            <p:spPr>
              <a:xfrm>
                <a:off x="1626488" y="3891653"/>
                <a:ext cx="4679101" cy="435953"/>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2" name="文字方塊 11"/>
              <p:cNvSpPr txBox="1"/>
              <p:nvPr/>
            </p:nvSpPr>
            <p:spPr>
              <a:xfrm>
                <a:off x="1626488" y="4380244"/>
                <a:ext cx="6122958" cy="48635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sSup>
                            <m:sSupPr>
                              <m:ctrlPr>
                                <a:rPr lang="en-US" altLang="zh-TW" sz="2800" b="0" i="1" smtClean="0">
                                  <a:latin typeface="Cambria Math" panose="02040503050406030204" pitchFamily="18" charset="0"/>
                                </a:rPr>
                              </m:ctrlPr>
                            </m:sSupPr>
                            <m:e>
                              <m:r>
                                <a:rPr lang="zh-TW" altLang="en-US" sz="2800" b="0" i="1" smtClean="0">
                                  <a:latin typeface="Cambria Math" panose="02040503050406030204" pitchFamily="18" charset="0"/>
                                </a:rPr>
                                <m:t>𝜋</m:t>
                              </m:r>
                            </m:e>
                            <m:sup>
                              <m:r>
                                <a:rPr lang="en-US" altLang="zh-TW" sz="2800" b="0" i="1" smtClean="0">
                                  <a:latin typeface="Cambria Math" panose="02040503050406030204" pitchFamily="18" charset="0"/>
                                </a:rPr>
                                <m:t>′</m:t>
                              </m:r>
                            </m:sup>
                          </m:sSup>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𝑟</m:t>
                          </m:r>
                        </m:e>
                        <m:sub>
                          <m:r>
                            <a:rPr lang="en-US" altLang="zh-TW" sz="2800" b="0" i="1" smtClean="0">
                              <a:latin typeface="Cambria Math" panose="02040503050406030204" pitchFamily="18" charset="0"/>
                            </a:rPr>
                            <m:t>𝑡</m:t>
                          </m:r>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b="0" i="1" smtClean="0">
                              <a:latin typeface="Cambria Math" panose="02040503050406030204" pitchFamily="18" charset="0"/>
                            </a:rPr>
                            <m:t>𝜋</m:t>
                          </m:r>
                        </m:sup>
                      </m:sSup>
                      <m:d>
                        <m:dPr>
                          <m:ctrlPr>
                            <a:rPr lang="en-US" altLang="zh-TW" sz="2800" b="0" i="1" smtClean="0">
                              <a:latin typeface="Cambria Math" panose="02040503050406030204" pitchFamily="18" charset="0"/>
                            </a:rPr>
                          </m:ctrlPr>
                        </m:dPr>
                        <m:e>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zh-TW" altLang="en-US" sz="2800" b="0" i="1" smtClean="0">
                                  <a:latin typeface="Cambria Math" panose="02040503050406030204" pitchFamily="18" charset="0"/>
                                </a:rPr>
                                <m:t>𝜋</m:t>
                              </m:r>
                            </m:e>
                            <m:sup>
                              <m:r>
                                <a:rPr lang="en-US" altLang="zh-TW" sz="2800" b="0" i="1" smtClean="0">
                                  <a:latin typeface="Cambria Math" panose="02040503050406030204" pitchFamily="18" charset="0"/>
                                </a:rPr>
                                <m:t>′</m:t>
                              </m:r>
                            </m:sup>
                          </m:sSup>
                          <m:d>
                            <m:dPr>
                              <m:ctrlPr>
                                <a:rPr lang="en-US" altLang="zh-TW" sz="2800" b="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𝑡</m:t>
                                  </m:r>
                                  <m:r>
                                    <a:rPr lang="en-US" altLang="zh-TW" sz="2800" i="1">
                                      <a:latin typeface="Cambria Math" panose="02040503050406030204" pitchFamily="18" charset="0"/>
                                    </a:rPr>
                                    <m:t>+1</m:t>
                                  </m:r>
                                </m:sub>
                              </m:sSub>
                            </m:e>
                          </m:d>
                        </m:e>
                      </m:d>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sub>
                      </m:sSub>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𝑠</m:t>
                      </m:r>
                      <m:r>
                        <a:rPr lang="en-US" altLang="zh-TW" sz="2800" b="0" i="1" smtClean="0">
                          <a:latin typeface="Cambria Math" panose="02040503050406030204" pitchFamily="18" charset="0"/>
                        </a:rPr>
                        <m:t>]</m:t>
                      </m:r>
                    </m:oMath>
                  </m:oMathPara>
                </a14:m>
                <a:endParaRPr lang="zh-TW" altLang="en-US" sz="2800" dirty="0"/>
              </a:p>
            </p:txBody>
          </p:sp>
        </mc:Choice>
        <mc:Fallback>
          <p:sp>
            <p:nvSpPr>
              <p:cNvPr id="12" name="文字方塊 11"/>
              <p:cNvSpPr txBox="1">
                <a:spLocks noRot="1" noChangeAspect="1" noMove="1" noResize="1" noEditPoints="1" noAdjustHandles="1" noChangeArrowheads="1" noChangeShapeType="1" noTextEdit="1"/>
              </p:cNvSpPr>
              <p:nvPr/>
            </p:nvSpPr>
            <p:spPr>
              <a:xfrm>
                <a:off x="1626488" y="4380244"/>
                <a:ext cx="6122958" cy="486352"/>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 name="文字方塊 12"/>
              <p:cNvSpPr txBox="1"/>
              <p:nvPr/>
            </p:nvSpPr>
            <p:spPr>
              <a:xfrm>
                <a:off x="1626488" y="4987805"/>
                <a:ext cx="5797356" cy="43595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ea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sSup>
                            <m:sSupPr>
                              <m:ctrlPr>
                                <a:rPr lang="en-US" altLang="zh-TW" sz="2800" b="0" i="1" smtClean="0">
                                  <a:latin typeface="Cambria Math" panose="02040503050406030204" pitchFamily="18" charset="0"/>
                                </a:rPr>
                              </m:ctrlPr>
                            </m:sSupPr>
                            <m:e>
                              <m:r>
                                <a:rPr lang="zh-TW" altLang="en-US" sz="2800" b="0" i="1" smtClean="0">
                                  <a:latin typeface="Cambria Math" panose="02040503050406030204" pitchFamily="18" charset="0"/>
                                </a:rPr>
                                <m:t>𝜋</m:t>
                              </m:r>
                            </m:e>
                            <m:sup>
                              <m:r>
                                <a:rPr lang="en-US" altLang="zh-TW" sz="2800" b="0" i="1" smtClean="0">
                                  <a:latin typeface="Cambria Math" panose="02040503050406030204" pitchFamily="18" charset="0"/>
                                </a:rPr>
                                <m:t>′</m:t>
                              </m:r>
                            </m:sup>
                          </m:sSup>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𝑟</m:t>
                          </m:r>
                        </m:e>
                        <m:sub>
                          <m:r>
                            <a:rPr lang="en-US" altLang="zh-TW" sz="2800" b="0" i="1" smtClean="0">
                              <a:latin typeface="Cambria Math" panose="02040503050406030204" pitchFamily="18" charset="0"/>
                            </a:rPr>
                            <m:t>𝑡</m:t>
                          </m:r>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𝑟</m:t>
                          </m:r>
                        </m:e>
                        <m:sub>
                          <m:r>
                            <a:rPr lang="en-US" altLang="zh-TW" sz="2800" i="1">
                              <a:latin typeface="Cambria Math" panose="02040503050406030204" pitchFamily="18" charset="0"/>
                            </a:rPr>
                            <m:t>𝑡</m:t>
                          </m:r>
                          <m:r>
                            <a:rPr lang="en-US" altLang="zh-TW" sz="2800" i="1">
                              <a:latin typeface="Cambria Math" panose="02040503050406030204" pitchFamily="18" charset="0"/>
                            </a:rPr>
                            <m:t>+2</m:t>
                          </m:r>
                        </m:sub>
                      </m:sSub>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b="0" i="1" smtClean="0">
                              <a:latin typeface="Cambria Math" panose="02040503050406030204" pitchFamily="18" charset="0"/>
                            </a:rPr>
                            <m:t>𝑉</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𝑡</m:t>
                              </m:r>
                              <m:r>
                                <a:rPr lang="en-US" altLang="zh-TW" sz="2800" i="1">
                                  <a:latin typeface="Cambria Math" panose="02040503050406030204" pitchFamily="18" charset="0"/>
                                </a:rPr>
                                <m:t>+2</m:t>
                              </m:r>
                            </m:sub>
                          </m:sSub>
                          <m:r>
                            <a:rPr lang="en-US" altLang="zh-TW" sz="2800" i="1" smtClean="0">
                              <a:latin typeface="Cambria Math" panose="02040503050406030204" pitchFamily="18" charset="0"/>
                            </a:rPr>
                            <m:t> </m:t>
                          </m:r>
                        </m:e>
                      </m:d>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sub>
                      </m:sSub>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𝑠</m:t>
                      </m:r>
                      <m:r>
                        <a:rPr lang="en-US" altLang="zh-TW" sz="2800" b="0" i="1" smtClean="0">
                          <a:latin typeface="Cambria Math" panose="02040503050406030204" pitchFamily="18" charset="0"/>
                        </a:rPr>
                        <m:t>]</m:t>
                      </m:r>
                    </m:oMath>
                  </m:oMathPara>
                </a14:m>
                <a:endParaRPr lang="zh-TW" altLang="en-US" sz="2800" dirty="0"/>
              </a:p>
            </p:txBody>
          </p:sp>
        </mc:Choice>
        <mc:Fallback>
          <p:sp>
            <p:nvSpPr>
              <p:cNvPr id="13" name="文字方塊 12"/>
              <p:cNvSpPr txBox="1">
                <a:spLocks noRot="1" noChangeAspect="1" noMove="1" noResize="1" noEditPoints="1" noAdjustHandles="1" noChangeArrowheads="1" noChangeShapeType="1" noTextEdit="1"/>
              </p:cNvSpPr>
              <p:nvPr/>
            </p:nvSpPr>
            <p:spPr>
              <a:xfrm>
                <a:off x="1626488" y="4987805"/>
                <a:ext cx="5797356" cy="435953"/>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4" name="文字方塊 13"/>
              <p:cNvSpPr txBox="1"/>
              <p:nvPr/>
            </p:nvSpPr>
            <p:spPr>
              <a:xfrm>
                <a:off x="1626488" y="5465419"/>
                <a:ext cx="7162666" cy="48635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𝐸</m:t>
                          </m:r>
                        </m:e>
                        <m:sub>
                          <m:sSup>
                            <m:sSupPr>
                              <m:ctrlPr>
                                <a:rPr lang="en-US" altLang="zh-TW" sz="2800" b="0" i="1" smtClean="0">
                                  <a:latin typeface="Cambria Math" panose="02040503050406030204" pitchFamily="18" charset="0"/>
                                </a:rPr>
                              </m:ctrlPr>
                            </m:sSupPr>
                            <m:e>
                              <m:r>
                                <a:rPr lang="zh-TW" altLang="en-US" sz="2800" b="0" i="1" smtClean="0">
                                  <a:latin typeface="Cambria Math" panose="02040503050406030204" pitchFamily="18" charset="0"/>
                                </a:rPr>
                                <m:t>𝜋</m:t>
                              </m:r>
                            </m:e>
                            <m:sup>
                              <m:r>
                                <a:rPr lang="en-US" altLang="zh-TW" sz="2800" b="0" i="1" smtClean="0">
                                  <a:latin typeface="Cambria Math" panose="02040503050406030204" pitchFamily="18" charset="0"/>
                                </a:rPr>
                                <m:t>′</m:t>
                              </m:r>
                            </m:sup>
                          </m:sSup>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𝑟</m:t>
                          </m:r>
                        </m:e>
                        <m:sub>
                          <m:r>
                            <a:rPr lang="en-US" altLang="zh-TW" sz="2800" b="0" i="1" smtClean="0">
                              <a:latin typeface="Cambria Math" panose="02040503050406030204" pitchFamily="18" charset="0"/>
                            </a:rPr>
                            <m:t>𝑡</m:t>
                          </m:r>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𝑟</m:t>
                          </m:r>
                        </m:e>
                        <m:sub>
                          <m:r>
                            <a:rPr lang="en-US" altLang="zh-TW" sz="2800" i="1">
                              <a:latin typeface="Cambria Math" panose="02040503050406030204" pitchFamily="18" charset="0"/>
                            </a:rPr>
                            <m:t>𝑡</m:t>
                          </m:r>
                          <m:r>
                            <a:rPr lang="en-US" altLang="zh-TW" sz="2800" i="1">
                              <a:latin typeface="Cambria Math" panose="02040503050406030204" pitchFamily="18" charset="0"/>
                            </a:rPr>
                            <m:t>+2</m:t>
                          </m:r>
                        </m:sub>
                      </m:sSub>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𝑄</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𝑡</m:t>
                              </m:r>
                              <m:r>
                                <a:rPr lang="en-US" altLang="zh-TW" sz="2800" i="1">
                                  <a:latin typeface="Cambria Math" panose="02040503050406030204" pitchFamily="18" charset="0"/>
                                </a:rPr>
                                <m:t>+2</m:t>
                              </m:r>
                            </m:sub>
                          </m:sSub>
                          <m:r>
                            <a:rPr lang="en-US" altLang="zh-TW" sz="2800" i="1">
                              <a:latin typeface="Cambria Math" panose="02040503050406030204" pitchFamily="18" charset="0"/>
                            </a:rPr>
                            <m:t>,</m:t>
                          </m:r>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i="1">
                                  <a:latin typeface="Cambria Math" panose="02040503050406030204" pitchFamily="18" charset="0"/>
                                </a:rPr>
                                <m:t>′</m:t>
                              </m:r>
                            </m:sup>
                          </m:sSup>
                          <m:d>
                            <m:dPr>
                              <m:ctrlPr>
                                <a:rPr lang="en-US" altLang="zh-TW" sz="2800" i="1" smtClean="0">
                                  <a:latin typeface="Cambria Math" panose="02040503050406030204" pitchFamily="18" charset="0"/>
                                </a:rPr>
                              </m:ctrlPr>
                            </m:dPr>
                            <m:e>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𝑡</m:t>
                                  </m:r>
                                  <m:r>
                                    <a:rPr lang="en-US" altLang="zh-TW" sz="2800" i="1">
                                      <a:latin typeface="Cambria Math" panose="02040503050406030204" pitchFamily="18" charset="0"/>
                                    </a:rPr>
                                    <m:t>+2</m:t>
                                  </m:r>
                                </m:sub>
                              </m:sSub>
                            </m:e>
                          </m:d>
                        </m:e>
                      </m:d>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sub>
                      </m:sSub>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𝑠</m:t>
                      </m:r>
                      <m:r>
                        <a:rPr lang="en-US" altLang="zh-TW" sz="2800" b="0" i="1" smtClean="0">
                          <a:latin typeface="Cambria Math" panose="02040503050406030204" pitchFamily="18" charset="0"/>
                        </a:rPr>
                        <m:t>]</m:t>
                      </m:r>
                    </m:oMath>
                  </m:oMathPara>
                </a14:m>
                <a:endParaRPr lang="zh-TW" altLang="en-US" sz="2800" dirty="0"/>
              </a:p>
            </p:txBody>
          </p:sp>
        </mc:Choice>
        <mc:Fallback>
          <p:sp>
            <p:nvSpPr>
              <p:cNvPr id="14" name="文字方塊 13"/>
              <p:cNvSpPr txBox="1">
                <a:spLocks noRot="1" noChangeAspect="1" noMove="1" noResize="1" noEditPoints="1" noAdjustHandles="1" noChangeArrowheads="1" noChangeShapeType="1" noTextEdit="1"/>
              </p:cNvSpPr>
              <p:nvPr/>
            </p:nvSpPr>
            <p:spPr>
              <a:xfrm>
                <a:off x="1626488" y="5465419"/>
                <a:ext cx="7162666" cy="486352"/>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5" name="文字方塊 14"/>
              <p:cNvSpPr txBox="1"/>
              <p:nvPr/>
            </p:nvSpPr>
            <p:spPr>
              <a:xfrm>
                <a:off x="626792" y="1947948"/>
                <a:ext cx="3223703" cy="48635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𝑉</m:t>
                          </m:r>
                        </m:e>
                        <m:sup>
                          <m:r>
                            <a:rPr lang="zh-TW" altLang="en-US" sz="2800" i="1" smtClean="0">
                              <a:latin typeface="Cambria Math" panose="02040503050406030204" pitchFamily="18" charset="0"/>
                            </a:rPr>
                            <m:t>𝜋</m:t>
                          </m:r>
                        </m:sup>
                      </m:sSup>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𝑠</m:t>
                          </m:r>
                        </m:e>
                      </m:d>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r>
                            <a:rPr lang="en-US" altLang="zh-TW" sz="2800" b="0" i="1" smtClean="0">
                              <a:latin typeface="Cambria Math" panose="02040503050406030204" pitchFamily="18" charset="0"/>
                            </a:rPr>
                            <m:t>,</m:t>
                          </m:r>
                          <m:r>
                            <a:rPr lang="zh-TW" altLang="en-US" sz="2800" b="0" i="1" smtClean="0">
                              <a:latin typeface="Cambria Math" panose="02040503050406030204" pitchFamily="18" charset="0"/>
                            </a:rPr>
                            <m:t>𝜋</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𝑠</m:t>
                              </m:r>
                            </m:e>
                          </m:d>
                        </m:e>
                      </m:d>
                    </m:oMath>
                  </m:oMathPara>
                </a14:m>
                <a:endParaRPr lang="zh-TW" altLang="en-US" sz="2800" dirty="0"/>
              </a:p>
            </p:txBody>
          </p:sp>
        </mc:Choice>
        <mc:Fallback>
          <p:sp>
            <p:nvSpPr>
              <p:cNvPr id="15" name="文字方塊 14"/>
              <p:cNvSpPr txBox="1">
                <a:spLocks noRot="1" noChangeAspect="1" noMove="1" noResize="1" noEditPoints="1" noAdjustHandles="1" noChangeArrowheads="1" noChangeShapeType="1" noTextEdit="1"/>
              </p:cNvSpPr>
              <p:nvPr/>
            </p:nvSpPr>
            <p:spPr>
              <a:xfrm>
                <a:off x="626792" y="1947948"/>
                <a:ext cx="3223703" cy="486352"/>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6" name="文字方塊 15"/>
              <p:cNvSpPr txBox="1"/>
              <p:nvPr/>
            </p:nvSpPr>
            <p:spPr>
              <a:xfrm>
                <a:off x="3402280" y="2517908"/>
                <a:ext cx="2416111" cy="56368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func>
                        <m:funcPr>
                          <m:ctrlPr>
                            <a:rPr lang="en-US" altLang="zh-TW" sz="2800" i="1" smtClean="0">
                              <a:latin typeface="Cambria Math" panose="02040503050406030204" pitchFamily="18" charset="0"/>
                              <a:ea typeface="Cambria Math" panose="02040503050406030204" pitchFamily="18" charset="0"/>
                            </a:rPr>
                          </m:ctrlPr>
                        </m:funcPr>
                        <m:fName>
                          <m:limLow>
                            <m:limLowPr>
                              <m:ctrlPr>
                                <a:rPr lang="en-US" altLang="zh-TW" sz="2800" i="1" smtClean="0">
                                  <a:latin typeface="Cambria Math" panose="02040503050406030204" pitchFamily="18" charset="0"/>
                                  <a:ea typeface="Cambria Math" panose="02040503050406030204" pitchFamily="18" charset="0"/>
                                </a:rPr>
                              </m:ctrlPr>
                            </m:limLowPr>
                            <m:e>
                              <m:r>
                                <m:rPr>
                                  <m:sty m:val="p"/>
                                </m:rPr>
                                <a:rPr lang="en-US" altLang="zh-TW" sz="2800" i="0" smtClean="0">
                                  <a:latin typeface="Cambria Math" panose="02040503050406030204" pitchFamily="18" charset="0"/>
                                  <a:ea typeface="Cambria Math" panose="02040503050406030204" pitchFamily="18" charset="0"/>
                                </a:rPr>
                                <m:t>max</m:t>
                              </m:r>
                            </m:e>
                            <m:lim>
                              <m:r>
                                <a:rPr lang="en-US" altLang="zh-TW" sz="2800" b="0" i="1" smtClean="0">
                                  <a:latin typeface="Cambria Math" panose="02040503050406030204" pitchFamily="18" charset="0"/>
                                  <a:ea typeface="Cambria Math" panose="02040503050406030204" pitchFamily="18" charset="0"/>
                                </a:rPr>
                                <m:t>𝑎</m:t>
                              </m:r>
                            </m:lim>
                          </m:limLow>
                        </m:fName>
                        <m:e>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𝑄</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r>
                                <a:rPr lang="en-US" altLang="zh-TW" sz="2800" i="1">
                                  <a:latin typeface="Cambria Math" panose="02040503050406030204" pitchFamily="18" charset="0"/>
                                </a:rPr>
                                <m:t>,</m:t>
                              </m:r>
                              <m:r>
                                <a:rPr lang="en-US" altLang="zh-TW" sz="2800" b="0" i="1" smtClean="0">
                                  <a:latin typeface="Cambria Math" panose="02040503050406030204" pitchFamily="18" charset="0"/>
                                </a:rPr>
                                <m:t>𝑎</m:t>
                              </m:r>
                            </m:e>
                          </m:d>
                        </m:e>
                      </m:func>
                    </m:oMath>
                  </m:oMathPara>
                </a14:m>
                <a:endParaRPr lang="zh-TW" altLang="en-US" sz="2800" dirty="0"/>
              </a:p>
            </p:txBody>
          </p:sp>
        </mc:Choice>
        <mc:Fallback>
          <p:sp>
            <p:nvSpPr>
              <p:cNvPr id="16" name="文字方塊 15"/>
              <p:cNvSpPr txBox="1">
                <a:spLocks noRot="1" noChangeAspect="1" noMove="1" noResize="1" noEditPoints="1" noAdjustHandles="1" noChangeArrowheads="1" noChangeShapeType="1" noTextEdit="1"/>
              </p:cNvSpPr>
              <p:nvPr/>
            </p:nvSpPr>
            <p:spPr>
              <a:xfrm>
                <a:off x="3402280" y="2517908"/>
                <a:ext cx="2416111" cy="563680"/>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7" name="文字方塊 16"/>
              <p:cNvSpPr txBox="1"/>
              <p:nvPr/>
            </p:nvSpPr>
            <p:spPr>
              <a:xfrm>
                <a:off x="5870920" y="2475961"/>
                <a:ext cx="2335639" cy="48635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r>
                            <a:rPr lang="en-US" altLang="zh-TW" sz="2800" b="0" i="1" smtClean="0">
                              <a:latin typeface="Cambria Math" panose="02040503050406030204" pitchFamily="18" charset="0"/>
                            </a:rPr>
                            <m:t>,</m:t>
                          </m:r>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i="1">
                                  <a:latin typeface="Cambria Math" panose="02040503050406030204" pitchFamily="18" charset="0"/>
                                </a:rPr>
                                <m:t>′</m:t>
                              </m:r>
                            </m:sup>
                          </m:sSup>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𝑠</m:t>
                              </m:r>
                            </m:e>
                          </m:d>
                        </m:e>
                      </m:d>
                    </m:oMath>
                  </m:oMathPara>
                </a14:m>
                <a:endParaRPr lang="zh-TW" altLang="en-US" sz="2800" dirty="0"/>
              </a:p>
            </p:txBody>
          </p:sp>
        </mc:Choice>
        <mc:Fallback>
          <p:sp>
            <p:nvSpPr>
              <p:cNvPr id="17" name="文字方塊 16"/>
              <p:cNvSpPr txBox="1">
                <a:spLocks noRot="1" noChangeAspect="1" noMove="1" noResize="1" noEditPoints="1" noAdjustHandles="1" noChangeArrowheads="1" noChangeShapeType="1" noTextEdit="1"/>
              </p:cNvSpPr>
              <p:nvPr/>
            </p:nvSpPr>
            <p:spPr>
              <a:xfrm>
                <a:off x="5870920" y="2475961"/>
                <a:ext cx="2335639" cy="486352"/>
              </a:xfrm>
              <a:prstGeom prst="rect">
                <a:avLst/>
              </a:prstGeom>
              <a:blipFill>
                <a:blip r:embed="rId12"/>
                <a:stretch>
                  <a:fillRect/>
                </a:stretch>
              </a:blipFill>
            </p:spPr>
            <p:txBody>
              <a:bodyPr/>
              <a:lstStyle/>
              <a:p>
                <a:r>
                  <a:rPr lang="zh-TW" altLang="en-US">
                    <a:noFill/>
                  </a:rPr>
                  <a:t> </a:t>
                </a:r>
              </a:p>
            </p:txBody>
          </p:sp>
        </mc:Fallback>
      </mc:AlternateContent>
      <p:sp>
        <p:nvSpPr>
          <p:cNvPr id="4" name="矩形 3"/>
          <p:cNvSpPr/>
          <p:nvPr/>
        </p:nvSpPr>
        <p:spPr>
          <a:xfrm>
            <a:off x="289909" y="155220"/>
            <a:ext cx="2053767" cy="584775"/>
          </a:xfrm>
          <a:prstGeom prst="rect">
            <a:avLst/>
          </a:prstGeom>
        </p:spPr>
        <p:txBody>
          <a:bodyPr wrap="none">
            <a:spAutoFit/>
          </a:bodyPr>
          <a:lstStyle/>
          <a:p>
            <a:r>
              <a:rPr lang="en-US" altLang="zh-TW" sz="3200" b="1" i="1" u="sng" dirty="0"/>
              <a:t>Q-Learning</a:t>
            </a:r>
            <a:endParaRPr lang="zh-TW" altLang="en-US" sz="3200" b="1" i="1" u="sng" dirty="0"/>
          </a:p>
        </p:txBody>
      </p:sp>
      <mc:AlternateContent xmlns:mc="http://schemas.openxmlformats.org/markup-compatibility/2006">
        <mc:Choice xmlns:a14="http://schemas.microsoft.com/office/drawing/2010/main" Requires="a14">
          <p:sp>
            <p:nvSpPr>
              <p:cNvPr id="18" name="文字方塊 17"/>
              <p:cNvSpPr txBox="1"/>
              <p:nvPr/>
            </p:nvSpPr>
            <p:spPr>
              <a:xfrm>
                <a:off x="1702539" y="6046948"/>
                <a:ext cx="2041841" cy="489558"/>
              </a:xfrm>
              <a:prstGeom prst="rect">
                <a:avLst/>
              </a:prstGeom>
              <a:noFill/>
            </p:spPr>
            <p:txBody>
              <a:bodyPr wrap="none" lIns="0" tIns="0" rIns="0" bIns="0" rtlCol="0">
                <a:spAutoFit/>
              </a:bodyPr>
              <a:lstStyle/>
              <a:p>
                <a14:m>
                  <m:oMath xmlns:m="http://schemas.openxmlformats.org/officeDocument/2006/math">
                    <m:r>
                      <a:rPr lang="en-US" altLang="zh-TW" sz="2800" i="1" smtClean="0">
                        <a:latin typeface="Cambria Math" panose="02040503050406030204" pitchFamily="18" charset="0"/>
                        <a:ea typeface="Cambria Math" panose="02040503050406030204" pitchFamily="18" charset="0"/>
                      </a:rPr>
                      <m:t>…</m:t>
                    </m:r>
                    <m:r>
                      <a:rPr lang="en-US" altLang="zh-TW" sz="2800" b="0" i="1" smtClean="0">
                        <a:latin typeface="Cambria Math" panose="02040503050406030204" pitchFamily="18" charset="0"/>
                        <a:ea typeface="Cambria Math" panose="02040503050406030204" pitchFamily="18" charset="0"/>
                      </a:rPr>
                      <m:t>…</m:t>
                    </m:r>
                  </m:oMath>
                </a14:m>
                <a:r>
                  <a:rPr lang="zh-TW" altLang="en-US" sz="2800" dirty="0"/>
                  <a:t> </a:t>
                </a:r>
                <a14:m>
                  <m:oMath xmlns:m="http://schemas.openxmlformats.org/officeDocument/2006/math">
                    <m:r>
                      <a:rPr lang="en-US" altLang="zh-TW" sz="2800" i="1">
                        <a:latin typeface="Cambria Math" panose="02040503050406030204" pitchFamily="18" charset="0"/>
                        <a:ea typeface="Cambria Math" panose="02040503050406030204" pitchFamily="18" charset="0"/>
                      </a:rPr>
                      <m:t>≤</m:t>
                    </m:r>
                  </m:oMath>
                </a14:m>
                <a:r>
                  <a:rPr lang="zh-TW" altLang="en-US" sz="2800" dirty="0"/>
                  <a:t> </a:t>
                </a:r>
                <a14:m>
                  <m:oMath xmlns:m="http://schemas.openxmlformats.org/officeDocument/2006/math">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𝑉</m:t>
                        </m:r>
                      </m:e>
                      <m:sup>
                        <m:sSup>
                          <m:sSupPr>
                            <m:ctrlPr>
                              <a:rPr lang="en-US" altLang="zh-TW" sz="2800" i="1">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i="1">
                                <a:latin typeface="Cambria Math" panose="02040503050406030204" pitchFamily="18" charset="0"/>
                              </a:rPr>
                              <m:t>′</m:t>
                            </m:r>
                          </m:sup>
                        </m:sSup>
                      </m:sup>
                    </m:sSup>
                    <m:d>
                      <m:dPr>
                        <m:ctrlPr>
                          <a:rPr lang="en-US" altLang="zh-TW" sz="2800" i="1">
                            <a:latin typeface="Cambria Math" panose="02040503050406030204" pitchFamily="18" charset="0"/>
                          </a:rPr>
                        </m:ctrlPr>
                      </m:dPr>
                      <m:e>
                        <m:r>
                          <a:rPr lang="en-US" altLang="zh-TW" sz="2800" i="1">
                            <a:latin typeface="Cambria Math" panose="02040503050406030204" pitchFamily="18" charset="0"/>
                          </a:rPr>
                          <m:t>𝑠</m:t>
                        </m:r>
                      </m:e>
                    </m:d>
                  </m:oMath>
                </a14:m>
                <a:endParaRPr lang="zh-TW" altLang="en-US" sz="2800" dirty="0"/>
              </a:p>
            </p:txBody>
          </p:sp>
        </mc:Choice>
        <mc:Fallback>
          <p:sp>
            <p:nvSpPr>
              <p:cNvPr id="18" name="文字方塊 17"/>
              <p:cNvSpPr txBox="1">
                <a:spLocks noRot="1" noChangeAspect="1" noMove="1" noResize="1" noEditPoints="1" noAdjustHandles="1" noChangeArrowheads="1" noChangeShapeType="1" noTextEdit="1"/>
              </p:cNvSpPr>
              <p:nvPr/>
            </p:nvSpPr>
            <p:spPr>
              <a:xfrm>
                <a:off x="1702539" y="6046948"/>
                <a:ext cx="2041841" cy="489558"/>
              </a:xfrm>
              <a:prstGeom prst="rect">
                <a:avLst/>
              </a:prstGeom>
              <a:blipFill>
                <a:blip r:embed="rId1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041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4"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標題 1"/>
              <p:cNvSpPr>
                <a:spLocks noGrp="1"/>
              </p:cNvSpPr>
              <p:nvPr>
                <p:ph type="title"/>
              </p:nvPr>
            </p:nvSpPr>
            <p:spPr/>
            <p:txBody>
              <a:bodyPr/>
              <a:lstStyle/>
              <a:p>
                <a:r>
                  <a:rPr lang="en-US" altLang="zh-TW" dirty="0"/>
                  <a:t>Estimate </a:t>
                </a:r>
                <a14:m>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𝑄</m:t>
                        </m:r>
                      </m:e>
                      <m:sup>
                        <m:r>
                          <a:rPr lang="zh-TW" altLang="en-US" i="1">
                            <a:latin typeface="Cambria Math" panose="02040503050406030204" pitchFamily="18" charset="0"/>
                          </a:rPr>
                          <m:t>𝜋</m:t>
                        </m:r>
                      </m:sup>
                    </m:sSup>
                    <m:d>
                      <m:dPr>
                        <m:ctrlPr>
                          <a:rPr lang="en-US" altLang="zh-TW" i="1">
                            <a:latin typeface="Cambria Math" panose="02040503050406030204" pitchFamily="18" charset="0"/>
                          </a:rPr>
                        </m:ctrlPr>
                      </m:dPr>
                      <m:e>
                        <m:r>
                          <a:rPr lang="en-US" altLang="zh-TW" i="1">
                            <a:latin typeface="Cambria Math" panose="02040503050406030204" pitchFamily="18" charset="0"/>
                          </a:rPr>
                          <m:t>𝑠</m:t>
                        </m:r>
                        <m:r>
                          <a:rPr lang="en-US" altLang="zh-TW" b="0" i="1" smtClean="0">
                            <a:latin typeface="Cambria Math" panose="02040503050406030204" pitchFamily="18" charset="0"/>
                          </a:rPr>
                          <m:t>,</m:t>
                        </m:r>
                        <m:r>
                          <a:rPr lang="en-US" altLang="zh-TW" b="0" i="1" smtClean="0">
                            <a:latin typeface="Cambria Math" panose="02040503050406030204" pitchFamily="18" charset="0"/>
                          </a:rPr>
                          <m:t>𝑎</m:t>
                        </m:r>
                      </m:e>
                    </m:d>
                  </m:oMath>
                </a14:m>
                <a:r>
                  <a:rPr lang="zh-TW" altLang="en-US" dirty="0"/>
                  <a:t> </a:t>
                </a:r>
                <a:r>
                  <a:rPr lang="en-US" altLang="zh-TW" dirty="0"/>
                  <a:t>by TD</a:t>
                </a:r>
                <a:endParaRPr lang="zh-TW" altLang="en-US" dirty="0"/>
              </a:p>
            </p:txBody>
          </p:sp>
        </mc:Choice>
        <mc:Fallback>
          <p:sp>
            <p:nvSpPr>
              <p:cNvPr id="2" name="標題 1"/>
              <p:cNvSpPr>
                <a:spLocks noGrp="1" noRot="1" noChangeAspect="1" noMove="1" noResize="1" noEditPoints="1" noAdjustHandles="1" noChangeArrowheads="1" noChangeShapeType="1" noTextEdit="1"/>
              </p:cNvSpPr>
              <p:nvPr>
                <p:ph type="title"/>
              </p:nvPr>
            </p:nvSpPr>
            <p:spPr>
              <a:blipFill>
                <a:blip r:embed="rId2"/>
                <a:stretch>
                  <a:fillRect l="-3091"/>
                </a:stretch>
              </a:blipFill>
            </p:spPr>
            <p:txBody>
              <a:bodyPr/>
              <a:lstStyle/>
              <a:p>
                <a:r>
                  <a:rPr lang="zh-TW" altLang="en-US">
                    <a:noFill/>
                  </a:rPr>
                  <a:t> </a:t>
                </a:r>
              </a:p>
            </p:txBody>
          </p:sp>
        </mc:Fallback>
      </mc:AlternateContent>
      <p:cxnSp>
        <p:nvCxnSpPr>
          <p:cNvPr id="6" name="直線單箭頭接點 5"/>
          <p:cNvCxnSpPr>
            <a:cxnSpLocks/>
          </p:cNvCxnSpPr>
          <p:nvPr/>
        </p:nvCxnSpPr>
        <p:spPr>
          <a:xfrm>
            <a:off x="2246686" y="3807336"/>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矩形 7"/>
              <p:cNvSpPr/>
              <p:nvPr/>
            </p:nvSpPr>
            <p:spPr>
              <a:xfrm>
                <a:off x="1425721" y="3068920"/>
                <a:ext cx="820965"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oMath>
                  </m:oMathPara>
                </a14:m>
                <a:endParaRPr lang="zh-TW" altLang="en-US" sz="2800" dirty="0"/>
              </a:p>
            </p:txBody>
          </p:sp>
        </mc:Choice>
        <mc:Fallback>
          <p:sp>
            <p:nvSpPr>
              <p:cNvPr id="8" name="矩形 7"/>
              <p:cNvSpPr>
                <a:spLocks noRot="1" noChangeAspect="1" noMove="1" noResize="1" noEditPoints="1" noAdjustHandles="1" noChangeArrowheads="1" noChangeShapeType="1" noTextEdit="1"/>
              </p:cNvSpPr>
              <p:nvPr/>
            </p:nvSpPr>
            <p:spPr>
              <a:xfrm>
                <a:off x="1425721" y="3068920"/>
                <a:ext cx="820965" cy="1358900"/>
              </a:xfrm>
              <a:prstGeom prst="rect">
                <a:avLst/>
              </a:prstGeom>
              <a:blipFill>
                <a:blip r:embed="rId3"/>
                <a:stretch>
                  <a:fillRect/>
                </a:stretch>
              </a:blipFill>
            </p:spPr>
            <p:txBody>
              <a:bodyPr/>
              <a:lstStyle/>
              <a:p>
                <a:r>
                  <a:rPr lang="zh-TW" altLang="en-US">
                    <a:noFill/>
                  </a:rPr>
                  <a:t> </a:t>
                </a:r>
              </a:p>
            </p:txBody>
          </p:sp>
        </mc:Fallback>
      </mc:AlternateContent>
      <p:cxnSp>
        <p:nvCxnSpPr>
          <p:cNvPr id="9" name="直線單箭頭接點 8"/>
          <p:cNvCxnSpPr>
            <a:cxnSpLocks/>
          </p:cNvCxnSpPr>
          <p:nvPr/>
        </p:nvCxnSpPr>
        <p:spPr>
          <a:xfrm>
            <a:off x="1033759" y="3545560"/>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628650" y="3090419"/>
            <a:ext cx="506934" cy="910282"/>
            <a:chOff x="4892122" y="3228766"/>
            <a:chExt cx="506934" cy="910282"/>
          </a:xfrm>
        </p:grpSpPr>
        <p:sp>
          <p:nvSpPr>
            <p:cNvPr id="11" name="矩形 10"/>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2" name="矩形 11"/>
                <p:cNvSpPr/>
                <p:nvPr/>
              </p:nvSpPr>
              <p:spPr>
                <a:xfrm>
                  <a:off x="4892122" y="3453073"/>
                  <a:ext cx="50693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sub>
                        </m:sSub>
                      </m:oMath>
                    </m:oMathPara>
                  </a14:m>
                  <a:endParaRPr lang="zh-TW" altLang="en-US" sz="2400" dirty="0"/>
                </a:p>
              </p:txBody>
            </p:sp>
          </mc:Choice>
          <mc:Fallback>
            <p:sp>
              <p:nvSpPr>
                <p:cNvPr id="12" name="矩形 11"/>
                <p:cNvSpPr>
                  <a:spLocks noRot="1" noChangeAspect="1" noMove="1" noResize="1" noEditPoints="1" noAdjustHandles="1" noChangeArrowheads="1" noChangeShapeType="1" noTextEdit="1"/>
                </p:cNvSpPr>
                <p:nvPr/>
              </p:nvSpPr>
              <p:spPr>
                <a:xfrm>
                  <a:off x="4892122" y="3453073"/>
                  <a:ext cx="506934" cy="461665"/>
                </a:xfrm>
                <a:prstGeom prst="rect">
                  <a:avLst/>
                </a:prstGeom>
                <a:blipFill>
                  <a:blip r:embed="rId4"/>
                  <a:stretch>
                    <a:fillRect b="-1333"/>
                  </a:stretch>
                </a:blipFill>
              </p:spPr>
              <p:txBody>
                <a:bodyPr/>
                <a:lstStyle/>
                <a:p>
                  <a:r>
                    <a:rPr lang="zh-TW" altLang="en-US">
                      <a:noFill/>
                    </a:rPr>
                    <a:t> </a:t>
                  </a:r>
                </a:p>
              </p:txBody>
            </p:sp>
          </mc:Fallback>
        </mc:AlternateContent>
      </p:grpSp>
      <p:cxnSp>
        <p:nvCxnSpPr>
          <p:cNvPr id="13" name="直線單箭頭接點 12"/>
          <p:cNvCxnSpPr>
            <a:cxnSpLocks/>
          </p:cNvCxnSpPr>
          <p:nvPr/>
        </p:nvCxnSpPr>
        <p:spPr>
          <a:xfrm flipH="1">
            <a:off x="5803202" y="4745656"/>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矩形 14"/>
              <p:cNvSpPr/>
              <p:nvPr/>
            </p:nvSpPr>
            <p:spPr>
              <a:xfrm>
                <a:off x="6277936" y="4066206"/>
                <a:ext cx="820965" cy="13589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oMath>
                  </m:oMathPara>
                </a14:m>
                <a:endParaRPr lang="zh-TW" altLang="en-US" sz="2800" dirty="0"/>
              </a:p>
            </p:txBody>
          </p:sp>
        </mc:Choice>
        <mc:Fallback>
          <p:sp>
            <p:nvSpPr>
              <p:cNvPr id="15" name="矩形 14"/>
              <p:cNvSpPr>
                <a:spLocks noRot="1" noChangeAspect="1" noMove="1" noResize="1" noEditPoints="1" noAdjustHandles="1" noChangeArrowheads="1" noChangeShapeType="1" noTextEdit="1"/>
              </p:cNvSpPr>
              <p:nvPr/>
            </p:nvSpPr>
            <p:spPr>
              <a:xfrm>
                <a:off x="6277936" y="4066206"/>
                <a:ext cx="820965" cy="1358900"/>
              </a:xfrm>
              <a:prstGeom prst="rect">
                <a:avLst/>
              </a:prstGeom>
              <a:blipFill>
                <a:blip r:embed="rId5"/>
                <a:stretch>
                  <a:fillRect/>
                </a:stretch>
              </a:blipFill>
            </p:spPr>
            <p:txBody>
              <a:bodyPr/>
              <a:lstStyle/>
              <a:p>
                <a:r>
                  <a:rPr lang="zh-TW" altLang="en-US">
                    <a:noFill/>
                  </a:rPr>
                  <a:t> </a:t>
                </a:r>
              </a:p>
            </p:txBody>
          </p:sp>
        </mc:Fallback>
      </mc:AlternateContent>
      <p:grpSp>
        <p:nvGrpSpPr>
          <p:cNvPr id="17" name="群組 16"/>
          <p:cNvGrpSpPr/>
          <p:nvPr/>
        </p:nvGrpSpPr>
        <p:grpSpPr>
          <a:xfrm>
            <a:off x="7481596" y="3970308"/>
            <a:ext cx="800284" cy="910282"/>
            <a:chOff x="4901174" y="3228766"/>
            <a:chExt cx="800284" cy="910282"/>
          </a:xfrm>
        </p:grpSpPr>
        <p:sp>
          <p:nvSpPr>
            <p:cNvPr id="18" name="矩形 17"/>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9" name="矩形 18"/>
                <p:cNvSpPr/>
                <p:nvPr/>
              </p:nvSpPr>
              <p:spPr>
                <a:xfrm>
                  <a:off x="4901174" y="3407510"/>
                  <a:ext cx="8002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a:latin typeface="Cambria Math" panose="02040503050406030204" pitchFamily="18" charset="0"/>
                              </a:rPr>
                              <m:t>+1</m:t>
                            </m:r>
                          </m:sub>
                        </m:sSub>
                      </m:oMath>
                    </m:oMathPara>
                  </a14:m>
                  <a:endParaRPr lang="zh-TW" altLang="en-US" sz="2400" dirty="0"/>
                </a:p>
              </p:txBody>
            </p:sp>
          </mc:Choice>
          <mc:Fallback>
            <p:sp>
              <p:nvSpPr>
                <p:cNvPr id="19" name="矩形 18"/>
                <p:cNvSpPr>
                  <a:spLocks noRot="1" noChangeAspect="1" noMove="1" noResize="1" noEditPoints="1" noAdjustHandles="1" noChangeArrowheads="1" noChangeShapeType="1" noTextEdit="1"/>
                </p:cNvSpPr>
                <p:nvPr/>
              </p:nvSpPr>
              <p:spPr>
                <a:xfrm>
                  <a:off x="4901174" y="3407510"/>
                  <a:ext cx="800284" cy="461665"/>
                </a:xfrm>
                <a:prstGeom prst="rect">
                  <a:avLst/>
                </a:prstGeom>
                <a:blipFill>
                  <a:blip r:embed="rId6"/>
                  <a:stretch>
                    <a:fillRect b="-2667"/>
                  </a:stretch>
                </a:blipFill>
              </p:spPr>
              <p:txBody>
                <a:bodyPr/>
                <a:lstStyle/>
                <a:p>
                  <a:r>
                    <a:rPr lang="zh-TW" altLang="en-US">
                      <a:noFill/>
                    </a:rPr>
                    <a:t> </a:t>
                  </a:r>
                </a:p>
              </p:txBody>
            </p:sp>
          </mc:Fallback>
        </mc:AlternateContent>
      </p:grpSp>
      <p:cxnSp>
        <p:nvCxnSpPr>
          <p:cNvPr id="22" name="直線單箭頭接點 21"/>
          <p:cNvCxnSpPr>
            <a:cxnSpLocks/>
          </p:cNvCxnSpPr>
          <p:nvPr/>
        </p:nvCxnSpPr>
        <p:spPr>
          <a:xfrm flipV="1">
            <a:off x="3356373" y="4061255"/>
            <a:ext cx="0" cy="461664"/>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3" name="矩形 22"/>
              <p:cNvSpPr/>
              <p:nvPr/>
            </p:nvSpPr>
            <p:spPr>
              <a:xfrm>
                <a:off x="2617825" y="4524774"/>
                <a:ext cx="78149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𝑟</m:t>
                          </m:r>
                        </m:e>
                        <m:sub>
                          <m:r>
                            <a:rPr lang="en-US" altLang="zh-TW" sz="2400" i="1">
                              <a:latin typeface="Cambria Math" panose="02040503050406030204" pitchFamily="18" charset="0"/>
                            </a:rPr>
                            <m:t>𝑡</m:t>
                          </m:r>
                        </m:sub>
                      </m:sSub>
                      <m:r>
                        <a:rPr lang="en-US" altLang="zh-TW" sz="2400" b="0" i="1" smtClean="0">
                          <a:latin typeface="Cambria Math" panose="02040503050406030204" pitchFamily="18" charset="0"/>
                        </a:rPr>
                        <m:t>+</m:t>
                      </m:r>
                    </m:oMath>
                  </m:oMathPara>
                </a14:m>
                <a:endParaRPr lang="zh-TW" altLang="en-US" sz="2400" dirty="0"/>
              </a:p>
            </p:txBody>
          </p:sp>
        </mc:Choice>
        <mc:Fallback>
          <p:sp>
            <p:nvSpPr>
              <p:cNvPr id="23" name="矩形 22"/>
              <p:cNvSpPr>
                <a:spLocks noRot="1" noChangeAspect="1" noMove="1" noResize="1" noEditPoints="1" noAdjustHandles="1" noChangeArrowheads="1" noChangeShapeType="1" noTextEdit="1"/>
              </p:cNvSpPr>
              <p:nvPr/>
            </p:nvSpPr>
            <p:spPr>
              <a:xfrm>
                <a:off x="2617825" y="4524774"/>
                <a:ext cx="781496" cy="461665"/>
              </a:xfrm>
              <a:prstGeom prst="rect">
                <a:avLst/>
              </a:prstGeom>
              <a:blipFill>
                <a:blip r:embed="rId7"/>
                <a:stretch>
                  <a:fillRect b="-1316"/>
                </a:stretch>
              </a:blipFill>
            </p:spPr>
            <p:txBody>
              <a:bodyPr/>
              <a:lstStyle/>
              <a:p>
                <a:r>
                  <a:rPr lang="zh-TW" altLang="en-US">
                    <a:noFill/>
                  </a:rPr>
                  <a:t> </a:t>
                </a:r>
              </a:p>
            </p:txBody>
          </p:sp>
        </mc:Fallback>
      </mc:AlternateContent>
      <p:grpSp>
        <p:nvGrpSpPr>
          <p:cNvPr id="33" name="群組 32"/>
          <p:cNvGrpSpPr/>
          <p:nvPr/>
        </p:nvGrpSpPr>
        <p:grpSpPr>
          <a:xfrm>
            <a:off x="635429" y="4061254"/>
            <a:ext cx="830229" cy="461665"/>
            <a:chOff x="1233539" y="3488179"/>
            <a:chExt cx="830229" cy="461665"/>
          </a:xfrm>
        </p:grpSpPr>
        <p:grpSp>
          <p:nvGrpSpPr>
            <p:cNvPr id="29" name="群組 28"/>
            <p:cNvGrpSpPr/>
            <p:nvPr/>
          </p:nvGrpSpPr>
          <p:grpSpPr>
            <a:xfrm>
              <a:off x="1233539" y="3488179"/>
              <a:ext cx="543290" cy="461665"/>
              <a:chOff x="414163" y="5046205"/>
              <a:chExt cx="543290" cy="461665"/>
            </a:xfrm>
          </p:grpSpPr>
          <p:sp>
            <p:nvSpPr>
              <p:cNvPr id="30" name="矩形 29"/>
              <p:cNvSpPr/>
              <p:nvPr/>
            </p:nvSpPr>
            <p:spPr>
              <a:xfrm>
                <a:off x="474454" y="5052729"/>
                <a:ext cx="381000" cy="4551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31" name="矩形 30"/>
                  <p:cNvSpPr/>
                  <p:nvPr/>
                </p:nvSpPr>
                <p:spPr>
                  <a:xfrm>
                    <a:off x="414163" y="5046205"/>
                    <a:ext cx="543290"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𝑡</m:t>
                              </m:r>
                            </m:sub>
                          </m:sSub>
                        </m:oMath>
                      </m:oMathPara>
                    </a14:m>
                    <a:endParaRPr lang="zh-TW" altLang="en-US" sz="2400" dirty="0"/>
                  </a:p>
                </p:txBody>
              </p:sp>
            </mc:Choice>
            <mc:Fallback>
              <p:sp>
                <p:nvSpPr>
                  <p:cNvPr id="31" name="矩形 30"/>
                  <p:cNvSpPr>
                    <a:spLocks noRot="1" noChangeAspect="1" noMove="1" noResize="1" noEditPoints="1" noAdjustHandles="1" noChangeArrowheads="1" noChangeShapeType="1" noTextEdit="1"/>
                  </p:cNvSpPr>
                  <p:nvPr/>
                </p:nvSpPr>
                <p:spPr>
                  <a:xfrm>
                    <a:off x="414163" y="5046205"/>
                    <a:ext cx="543290" cy="461665"/>
                  </a:xfrm>
                  <a:prstGeom prst="rect">
                    <a:avLst/>
                  </a:prstGeom>
                  <a:blipFill>
                    <a:blip r:embed="rId8"/>
                    <a:stretch>
                      <a:fillRect b="-1316"/>
                    </a:stretch>
                  </a:blipFill>
                </p:spPr>
                <p:txBody>
                  <a:bodyPr/>
                  <a:lstStyle/>
                  <a:p>
                    <a:r>
                      <a:rPr lang="zh-TW" altLang="en-US">
                        <a:noFill/>
                      </a:rPr>
                      <a:t> </a:t>
                    </a:r>
                  </a:p>
                </p:txBody>
              </p:sp>
            </mc:Fallback>
          </mc:AlternateContent>
        </p:grpSp>
        <p:cxnSp>
          <p:nvCxnSpPr>
            <p:cNvPr id="32" name="直線單箭頭接點 31"/>
            <p:cNvCxnSpPr>
              <a:cxnSpLocks/>
            </p:cNvCxnSpPr>
            <p:nvPr/>
          </p:nvCxnSpPr>
          <p:spPr>
            <a:xfrm>
              <a:off x="1671883" y="3719011"/>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群組 34"/>
          <p:cNvGrpSpPr/>
          <p:nvPr/>
        </p:nvGrpSpPr>
        <p:grpSpPr>
          <a:xfrm>
            <a:off x="7481596" y="4963441"/>
            <a:ext cx="1245084" cy="461665"/>
            <a:chOff x="409688" y="5052729"/>
            <a:chExt cx="1245084" cy="461665"/>
          </a:xfrm>
        </p:grpSpPr>
        <p:sp>
          <p:nvSpPr>
            <p:cNvPr id="37" name="矩形 36"/>
            <p:cNvSpPr/>
            <p:nvPr/>
          </p:nvSpPr>
          <p:spPr>
            <a:xfrm>
              <a:off x="474454" y="5052729"/>
              <a:ext cx="381000" cy="45514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38" name="矩形 37"/>
                <p:cNvSpPr/>
                <p:nvPr/>
              </p:nvSpPr>
              <p:spPr>
                <a:xfrm>
                  <a:off x="409688" y="5052729"/>
                  <a:ext cx="1245084"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𝜋</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a:latin typeface="Cambria Math" panose="02040503050406030204" pitchFamily="18" charset="0"/>
                                  </a:rPr>
                                  <m:t>+1</m:t>
                                </m:r>
                              </m:sub>
                            </m:sSub>
                          </m:e>
                        </m:d>
                      </m:oMath>
                    </m:oMathPara>
                  </a14:m>
                  <a:endParaRPr lang="zh-TW" altLang="en-US" sz="2400" dirty="0"/>
                </a:p>
              </p:txBody>
            </p:sp>
          </mc:Choice>
          <mc:Fallback>
            <p:sp>
              <p:nvSpPr>
                <p:cNvPr id="38" name="矩形 37"/>
                <p:cNvSpPr>
                  <a:spLocks noRot="1" noChangeAspect="1" noMove="1" noResize="1" noEditPoints="1" noAdjustHandles="1" noChangeArrowheads="1" noChangeShapeType="1" noTextEdit="1"/>
                </p:cNvSpPr>
                <p:nvPr/>
              </p:nvSpPr>
              <p:spPr>
                <a:xfrm>
                  <a:off x="409688" y="5052729"/>
                  <a:ext cx="1245084" cy="461665"/>
                </a:xfrm>
                <a:prstGeom prst="rect">
                  <a:avLst/>
                </a:prstGeom>
                <a:blipFill>
                  <a:blip r:embed="rId9"/>
                  <a:stretch>
                    <a:fillRect b="-2632"/>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39" name="文字方塊 38"/>
              <p:cNvSpPr txBox="1"/>
              <p:nvPr/>
            </p:nvSpPr>
            <p:spPr>
              <a:xfrm>
                <a:off x="2775704" y="1765406"/>
                <a:ext cx="27551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rPr>
                        <m:t>⋯</m:t>
                      </m:r>
                      <m:sSub>
                        <m:sSubPr>
                          <m:ctrlPr>
                            <a:rPr lang="en-US" altLang="zh-TW" sz="280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𝑎</m:t>
                          </m:r>
                        </m:e>
                        <m:sub>
                          <m:r>
                            <a:rPr lang="en-US" altLang="zh-TW" sz="2800" i="1">
                              <a:latin typeface="Cambria Math" panose="02040503050406030204" pitchFamily="18" charset="0"/>
                            </a:rPr>
                            <m:t>𝑡</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b="0" i="1" smtClean="0">
                              <a:latin typeface="Cambria Math" panose="02040503050406030204" pitchFamily="18" charset="0"/>
                            </a:rPr>
                            <m:t>𝑟</m:t>
                          </m:r>
                        </m:e>
                        <m:sub>
                          <m:r>
                            <a:rPr lang="en-US" altLang="zh-TW" sz="2800" i="1">
                              <a:latin typeface="Cambria Math" panose="02040503050406030204" pitchFamily="18" charset="0"/>
                            </a:rPr>
                            <m:t>𝑡</m:t>
                          </m:r>
                        </m:sub>
                      </m:sSub>
                      <m:r>
                        <a:rPr lang="en-US" altLang="zh-TW" sz="2800" b="0" i="1" smtClean="0">
                          <a:latin typeface="Cambria Math" panose="02040503050406030204" pitchFamily="18" charset="0"/>
                        </a:rPr>
                        <m:t>,</m:t>
                      </m:r>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𝑠</m:t>
                          </m:r>
                        </m:e>
                        <m:sub>
                          <m:r>
                            <a:rPr lang="en-US" altLang="zh-TW" sz="2800" b="0" i="1" smtClean="0">
                              <a:latin typeface="Cambria Math" panose="02040503050406030204" pitchFamily="18" charset="0"/>
                            </a:rPr>
                            <m:t>𝑡</m:t>
                          </m:r>
                          <m:r>
                            <a:rPr lang="en-US" altLang="zh-TW" sz="2800" b="0" i="1" smtClean="0">
                              <a:latin typeface="Cambria Math" panose="02040503050406030204" pitchFamily="18" charset="0"/>
                            </a:rPr>
                            <m:t>+1</m:t>
                          </m:r>
                        </m:sub>
                      </m:sSub>
                      <m:r>
                        <a:rPr lang="en-US" altLang="zh-TW" sz="2800" b="0" i="1" smtClean="0">
                          <a:latin typeface="Cambria Math" panose="02040503050406030204" pitchFamily="18" charset="0"/>
                          <a:ea typeface="Cambria Math" panose="02040503050406030204" pitchFamily="18" charset="0"/>
                        </a:rPr>
                        <m:t>⋯</m:t>
                      </m:r>
                    </m:oMath>
                  </m:oMathPara>
                </a14:m>
                <a:endParaRPr lang="zh-TW" altLang="en-US" sz="2800" dirty="0"/>
              </a:p>
            </p:txBody>
          </p:sp>
        </mc:Choice>
        <mc:Fallback>
          <p:sp>
            <p:nvSpPr>
              <p:cNvPr id="39" name="文字方塊 38"/>
              <p:cNvSpPr txBox="1">
                <a:spLocks noRot="1" noChangeAspect="1" noMove="1" noResize="1" noEditPoints="1" noAdjustHandles="1" noChangeArrowheads="1" noChangeShapeType="1" noTextEdit="1"/>
              </p:cNvSpPr>
              <p:nvPr/>
            </p:nvSpPr>
            <p:spPr>
              <a:xfrm>
                <a:off x="2775704" y="1765406"/>
                <a:ext cx="2755177" cy="430887"/>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0" name="矩形 39"/>
              <p:cNvSpPr/>
              <p:nvPr/>
            </p:nvSpPr>
            <p:spPr>
              <a:xfrm>
                <a:off x="2589914" y="3545558"/>
                <a:ext cx="15329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m:rPr>
                              <m:sty m:val="p"/>
                            </m:rPr>
                            <a:rPr lang="en-US" altLang="zh-TW" sz="2400" i="1">
                              <a:latin typeface="Cambria Math" panose="02040503050406030204" pitchFamily="18" charset="0"/>
                            </a:rPr>
                            <m:t>Q</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𝑡</m:t>
                              </m:r>
                            </m:sub>
                          </m:sSub>
                        </m:e>
                      </m:d>
                    </m:oMath>
                  </m:oMathPara>
                </a14:m>
                <a:endParaRPr lang="zh-TW" altLang="en-US" sz="2400" dirty="0"/>
              </a:p>
            </p:txBody>
          </p:sp>
        </mc:Choice>
        <mc:Fallback>
          <p:sp>
            <p:nvSpPr>
              <p:cNvPr id="40" name="矩形 39"/>
              <p:cNvSpPr>
                <a:spLocks noRot="1" noChangeAspect="1" noMove="1" noResize="1" noEditPoints="1" noAdjustHandles="1" noChangeArrowheads="1" noChangeShapeType="1" noTextEdit="1"/>
              </p:cNvSpPr>
              <p:nvPr/>
            </p:nvSpPr>
            <p:spPr>
              <a:xfrm>
                <a:off x="2589914" y="3545558"/>
                <a:ext cx="1532919" cy="461665"/>
              </a:xfrm>
              <a:prstGeom prst="rect">
                <a:avLst/>
              </a:prstGeom>
              <a:blipFill>
                <a:blip r:embed="rId11"/>
                <a:stretch>
                  <a:fillRect b="-13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3" name="矩形 42"/>
              <p:cNvSpPr/>
              <p:nvPr/>
            </p:nvSpPr>
            <p:spPr>
              <a:xfrm>
                <a:off x="4483544" y="2438645"/>
                <a:ext cx="2549096" cy="5091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m:rPr>
                              <m:sty m:val="p"/>
                            </m:rPr>
                            <a:rPr lang="en-US" altLang="zh-TW" sz="2400" i="1">
                              <a:latin typeface="Cambria Math" panose="02040503050406030204" pitchFamily="18" charset="0"/>
                            </a:rPr>
                            <m:t>Q</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smtClean="0">
                                  <a:latin typeface="Cambria Math" panose="02040503050406030204" pitchFamily="18" charset="0"/>
                                </a:rPr>
                                <m:t>+</m:t>
                              </m:r>
                              <m:r>
                                <a:rPr lang="en-US" altLang="zh-TW" sz="2400" b="0" i="1" smtClean="0">
                                  <a:latin typeface="Cambria Math" panose="02040503050406030204" pitchFamily="18" charset="0"/>
                                </a:rPr>
                                <m:t>1</m:t>
                              </m:r>
                            </m:sub>
                          </m:sSub>
                          <m:r>
                            <a:rPr lang="en-US" altLang="zh-TW" sz="2400" i="1">
                              <a:latin typeface="Cambria Math" panose="02040503050406030204" pitchFamily="18" charset="0"/>
                            </a:rPr>
                            <m:t>,</m:t>
                          </m:r>
                          <m:r>
                            <a:rPr lang="zh-TW" altLang="en-US" sz="2400" i="1">
                              <a:latin typeface="Cambria Math" panose="02040503050406030204" pitchFamily="18" charset="0"/>
                            </a:rPr>
                            <m:t>𝜋</m:t>
                          </m:r>
                          <m:d>
                            <m:dPr>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a:latin typeface="Cambria Math" panose="02040503050406030204" pitchFamily="18" charset="0"/>
                                    </a:rPr>
                                    <m:t>+1</m:t>
                                  </m:r>
                                </m:sub>
                              </m:sSub>
                            </m:e>
                          </m:d>
                        </m:e>
                      </m:d>
                    </m:oMath>
                  </m:oMathPara>
                </a14:m>
                <a:endParaRPr lang="zh-TW" altLang="en-US" sz="2400" dirty="0"/>
              </a:p>
            </p:txBody>
          </p:sp>
        </mc:Choice>
        <mc:Fallback>
          <p:sp>
            <p:nvSpPr>
              <p:cNvPr id="43" name="矩形 42"/>
              <p:cNvSpPr>
                <a:spLocks noRot="1" noChangeAspect="1" noMove="1" noResize="1" noEditPoints="1" noAdjustHandles="1" noChangeArrowheads="1" noChangeShapeType="1" noTextEdit="1"/>
              </p:cNvSpPr>
              <p:nvPr/>
            </p:nvSpPr>
            <p:spPr>
              <a:xfrm>
                <a:off x="4483544" y="2438645"/>
                <a:ext cx="2549096" cy="509178"/>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4" name="矩形 43"/>
              <p:cNvSpPr/>
              <p:nvPr/>
            </p:nvSpPr>
            <p:spPr>
              <a:xfrm>
                <a:off x="3248568" y="4477261"/>
                <a:ext cx="2549096" cy="5091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m:rPr>
                              <m:sty m:val="p"/>
                            </m:rPr>
                            <a:rPr lang="en-US" altLang="zh-TW" sz="2400" i="1">
                              <a:latin typeface="Cambria Math" panose="02040503050406030204" pitchFamily="18" charset="0"/>
                            </a:rPr>
                            <m:t>Q</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smtClean="0">
                                  <a:latin typeface="Cambria Math" panose="02040503050406030204" pitchFamily="18" charset="0"/>
                                </a:rPr>
                                <m:t>+</m:t>
                              </m:r>
                              <m:r>
                                <a:rPr lang="en-US" altLang="zh-TW" sz="2400" b="0" i="1" smtClean="0">
                                  <a:latin typeface="Cambria Math" panose="02040503050406030204" pitchFamily="18" charset="0"/>
                                </a:rPr>
                                <m:t>1</m:t>
                              </m:r>
                            </m:sub>
                          </m:sSub>
                          <m:r>
                            <a:rPr lang="en-US" altLang="zh-TW" sz="2400" i="1">
                              <a:latin typeface="Cambria Math" panose="02040503050406030204" pitchFamily="18" charset="0"/>
                            </a:rPr>
                            <m:t>,</m:t>
                          </m:r>
                          <m:r>
                            <a:rPr lang="zh-TW" altLang="en-US" sz="2400" i="1">
                              <a:latin typeface="Cambria Math" panose="02040503050406030204" pitchFamily="18" charset="0"/>
                            </a:rPr>
                            <m:t>𝜋</m:t>
                          </m:r>
                          <m:d>
                            <m:dPr>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a:latin typeface="Cambria Math" panose="02040503050406030204" pitchFamily="18" charset="0"/>
                                    </a:rPr>
                                    <m:t>+1</m:t>
                                  </m:r>
                                </m:sub>
                              </m:sSub>
                            </m:e>
                          </m:d>
                        </m:e>
                      </m:d>
                    </m:oMath>
                  </m:oMathPara>
                </a14:m>
                <a:endParaRPr lang="zh-TW" altLang="en-US" sz="2400" dirty="0"/>
              </a:p>
            </p:txBody>
          </p:sp>
        </mc:Choice>
        <mc:Fallback>
          <p:sp>
            <p:nvSpPr>
              <p:cNvPr id="44" name="矩形 43"/>
              <p:cNvSpPr>
                <a:spLocks noRot="1" noChangeAspect="1" noMove="1" noResize="1" noEditPoints="1" noAdjustHandles="1" noChangeArrowheads="1" noChangeShapeType="1" noTextEdit="1"/>
              </p:cNvSpPr>
              <p:nvPr/>
            </p:nvSpPr>
            <p:spPr>
              <a:xfrm>
                <a:off x="3248568" y="4477261"/>
                <a:ext cx="2549096" cy="509178"/>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5" name="矩形 44"/>
              <p:cNvSpPr/>
              <p:nvPr/>
            </p:nvSpPr>
            <p:spPr>
              <a:xfrm>
                <a:off x="2631861" y="2452658"/>
                <a:ext cx="153291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m:rPr>
                              <m:sty m:val="p"/>
                            </m:rPr>
                            <a:rPr lang="en-US" altLang="zh-TW" sz="2400" i="1">
                              <a:latin typeface="Cambria Math" panose="02040503050406030204" pitchFamily="18" charset="0"/>
                            </a:rPr>
                            <m:t>Q</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𝑡</m:t>
                              </m:r>
                            </m:sub>
                          </m:sSub>
                        </m:e>
                      </m:d>
                    </m:oMath>
                  </m:oMathPara>
                </a14:m>
                <a:endParaRPr lang="zh-TW" altLang="en-US" sz="2400" dirty="0"/>
              </a:p>
            </p:txBody>
          </p:sp>
        </mc:Choice>
        <mc:Fallback>
          <p:sp>
            <p:nvSpPr>
              <p:cNvPr id="45" name="矩形 44"/>
              <p:cNvSpPr>
                <a:spLocks noRot="1" noChangeAspect="1" noMove="1" noResize="1" noEditPoints="1" noAdjustHandles="1" noChangeArrowheads="1" noChangeShapeType="1" noTextEdit="1"/>
              </p:cNvSpPr>
              <p:nvPr/>
            </p:nvSpPr>
            <p:spPr>
              <a:xfrm>
                <a:off x="2631861" y="2452658"/>
                <a:ext cx="1532919" cy="461665"/>
              </a:xfrm>
              <a:prstGeom prst="rect">
                <a:avLst/>
              </a:prstGeom>
              <a:blipFill>
                <a:blip r:embed="rId14"/>
                <a:stretch>
                  <a:fillRect b="-13158"/>
                </a:stretch>
              </a:blipFill>
            </p:spPr>
            <p:txBody>
              <a:bodyPr/>
              <a:lstStyle/>
              <a:p>
                <a:r>
                  <a:rPr lang="zh-TW" altLang="en-US">
                    <a:noFill/>
                  </a:rPr>
                  <a:t> </a:t>
                </a:r>
              </a:p>
            </p:txBody>
          </p:sp>
        </mc:Fallback>
      </mc:AlternateContent>
      <p:cxnSp>
        <p:nvCxnSpPr>
          <p:cNvPr id="47" name="直線單箭頭接點 46"/>
          <p:cNvCxnSpPr>
            <a:cxnSpLocks/>
          </p:cNvCxnSpPr>
          <p:nvPr/>
        </p:nvCxnSpPr>
        <p:spPr>
          <a:xfrm flipH="1">
            <a:off x="7098901" y="4292086"/>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cxnSpLocks/>
          </p:cNvCxnSpPr>
          <p:nvPr/>
        </p:nvCxnSpPr>
        <p:spPr>
          <a:xfrm flipH="1">
            <a:off x="7098901" y="5063603"/>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文字方塊 50"/>
          <p:cNvSpPr txBox="1"/>
          <p:nvPr/>
        </p:nvSpPr>
        <p:spPr>
          <a:xfrm>
            <a:off x="3361941" y="5995928"/>
            <a:ext cx="3951745" cy="523220"/>
          </a:xfrm>
          <a:prstGeom prst="rect">
            <a:avLst/>
          </a:prstGeom>
          <a:noFill/>
        </p:spPr>
        <p:txBody>
          <a:bodyPr wrap="square" rtlCol="0">
            <a:spAutoFit/>
          </a:bodyPr>
          <a:lstStyle/>
          <a:p>
            <a:pPr algn="ctr"/>
            <a:r>
              <a:rPr lang="en-US" altLang="zh-TW" sz="2800" dirty="0"/>
              <a:t>freeze</a:t>
            </a:r>
            <a:endParaRPr lang="zh-TW" altLang="en-US" sz="2800" dirty="0"/>
          </a:p>
        </p:txBody>
      </p:sp>
      <p:sp>
        <p:nvSpPr>
          <p:cNvPr id="52" name="右大括弧 51"/>
          <p:cNvSpPr/>
          <p:nvPr/>
        </p:nvSpPr>
        <p:spPr>
          <a:xfrm rot="5400000">
            <a:off x="5125089" y="3113649"/>
            <a:ext cx="425450" cy="5159705"/>
          </a:xfrm>
          <a:prstGeom prst="rightBrace">
            <a:avLst>
              <a:gd name="adj1" fmla="val 3818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3" name="文字方塊 52"/>
          <p:cNvSpPr txBox="1"/>
          <p:nvPr/>
        </p:nvSpPr>
        <p:spPr>
          <a:xfrm>
            <a:off x="6629396" y="6020269"/>
            <a:ext cx="2176068" cy="523220"/>
          </a:xfrm>
          <a:prstGeom prst="rect">
            <a:avLst/>
          </a:prstGeom>
          <a:noFill/>
        </p:spPr>
        <p:txBody>
          <a:bodyPr wrap="square" rtlCol="0">
            <a:spAutoFit/>
          </a:bodyPr>
          <a:lstStyle/>
          <a:p>
            <a:pPr algn="ctr"/>
            <a:r>
              <a:rPr lang="en-US" altLang="zh-TW" sz="2800" dirty="0"/>
              <a:t>freeze</a:t>
            </a:r>
            <a:endParaRPr lang="zh-TW" altLang="en-US" sz="2800" dirty="0"/>
          </a:p>
        </p:txBody>
      </p:sp>
      <p:cxnSp>
        <p:nvCxnSpPr>
          <p:cNvPr id="55" name="直線單箭頭接點 54"/>
          <p:cNvCxnSpPr>
            <a:cxnSpLocks/>
          </p:cNvCxnSpPr>
          <p:nvPr/>
        </p:nvCxnSpPr>
        <p:spPr>
          <a:xfrm>
            <a:off x="7736862" y="5529542"/>
            <a:ext cx="0" cy="60621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33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3" grpId="0"/>
      <p:bldP spid="40" grpId="0"/>
      <p:bldP spid="43" grpId="0"/>
      <p:bldP spid="44" grpId="0"/>
      <p:bldP spid="45" grpId="0"/>
      <p:bldP spid="51" grpId="0"/>
      <p:bldP spid="52" grpId="0" animBg="1"/>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Double DQN</a:t>
            </a:r>
            <a:endParaRPr lang="zh-TW" altLang="en-US" dirty="0"/>
          </a:p>
        </p:txBody>
      </p:sp>
      <p:sp>
        <p:nvSpPr>
          <p:cNvPr id="3" name="內容版面配置區 2"/>
          <p:cNvSpPr>
            <a:spLocks noGrp="1"/>
          </p:cNvSpPr>
          <p:nvPr>
            <p:ph idx="1"/>
          </p:nvPr>
        </p:nvSpPr>
        <p:spPr/>
        <p:txBody>
          <a:bodyPr/>
          <a:lstStyle/>
          <a:p>
            <a:r>
              <a:rPr lang="en-US" altLang="zh-TW" dirty="0"/>
              <a:t>Q value is usually over estimate</a:t>
            </a:r>
            <a:endParaRPr lang="zh-TW" altLang="en-US" dirty="0"/>
          </a:p>
        </p:txBody>
      </p:sp>
      <mc:AlternateContent xmlns:mc="http://schemas.openxmlformats.org/markup-compatibility/2006">
        <mc:Choice xmlns:a14="http://schemas.microsoft.com/office/drawing/2010/main" Requires="a14">
          <p:sp>
            <p:nvSpPr>
              <p:cNvPr id="6" name="文字方塊 5"/>
              <p:cNvSpPr txBox="1"/>
              <p:nvPr/>
            </p:nvSpPr>
            <p:spPr>
              <a:xfrm>
                <a:off x="1163274" y="2476500"/>
                <a:ext cx="1689100" cy="4616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𝑄</m:t>
                      </m:r>
                      <m:d>
                        <m:dPr>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𝑡</m:t>
                              </m:r>
                            </m:sub>
                          </m:sSub>
                          <m:r>
                            <a:rPr lang="en-US" altLang="zh-TW" sz="2400" b="0" i="1" smtClean="0">
                              <a:latin typeface="Cambria Math" panose="02040503050406030204" pitchFamily="18" charset="0"/>
                            </a:rPr>
                            <m:t>,</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𝑡</m:t>
                              </m:r>
                            </m:sub>
                          </m:sSub>
                        </m:e>
                      </m:d>
                    </m:oMath>
                  </m:oMathPara>
                </a14:m>
                <a:endParaRPr lang="zh-TW" altLang="en-US" sz="2400" dirty="0"/>
              </a:p>
            </p:txBody>
          </p:sp>
        </mc:Choice>
        <mc:Fallback>
          <p:sp>
            <p:nvSpPr>
              <p:cNvPr id="6" name="文字方塊 5"/>
              <p:cNvSpPr txBox="1">
                <a:spLocks noRot="1" noChangeAspect="1" noMove="1" noResize="1" noEditPoints="1" noAdjustHandles="1" noChangeArrowheads="1" noChangeShapeType="1" noTextEdit="1"/>
              </p:cNvSpPr>
              <p:nvPr/>
            </p:nvSpPr>
            <p:spPr>
              <a:xfrm>
                <a:off x="1163274" y="2476500"/>
                <a:ext cx="1689100" cy="461665"/>
              </a:xfrm>
              <a:prstGeom prst="rect">
                <a:avLst/>
              </a:prstGeom>
              <a:blipFill>
                <a:blip r:embed="rId2"/>
                <a:stretch>
                  <a:fillRect b="-13158"/>
                </a:stretch>
              </a:blipFill>
            </p:spPr>
            <p:txBody>
              <a:bodyPr/>
              <a:lstStyle/>
              <a:p>
                <a:r>
                  <a:rPr lang="zh-TW" altLang="en-US">
                    <a:noFill/>
                  </a:rPr>
                  <a:t> </a:t>
                </a:r>
              </a:p>
            </p:txBody>
          </p:sp>
        </mc:Fallback>
      </mc:AlternateContent>
      <p:cxnSp>
        <p:nvCxnSpPr>
          <p:cNvPr id="8" name="直線單箭頭接點 7"/>
          <p:cNvCxnSpPr/>
          <p:nvPr/>
        </p:nvCxnSpPr>
        <p:spPr>
          <a:xfrm>
            <a:off x="2641600" y="2747664"/>
            <a:ext cx="1841500" cy="0"/>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文字方塊 8"/>
              <p:cNvSpPr txBox="1"/>
              <p:nvPr/>
            </p:nvSpPr>
            <p:spPr>
              <a:xfrm>
                <a:off x="3971313" y="2476500"/>
                <a:ext cx="3980226" cy="582019"/>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𝑟</m:t>
                          </m:r>
                        </m:e>
                        <m:sub>
                          <m:r>
                            <a:rPr lang="en-US" altLang="zh-TW" sz="2400" b="0" i="1" smtClean="0">
                              <a:latin typeface="Cambria Math" panose="02040503050406030204" pitchFamily="18" charset="0"/>
                            </a:rPr>
                            <m:t>𝑡</m:t>
                          </m:r>
                        </m:sub>
                      </m:sSub>
                      <m:r>
                        <a:rPr lang="en-US" altLang="zh-TW" sz="2400" b="0" i="1" smtClean="0">
                          <a:latin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𝑎</m:t>
                              </m:r>
                            </m:lim>
                          </m:limLow>
                        </m:fName>
                        <m:e>
                          <m:r>
                            <a:rPr lang="en-US" altLang="zh-TW" sz="2400" i="1">
                              <a:latin typeface="Cambria Math" panose="02040503050406030204" pitchFamily="18" charset="0"/>
                            </a:rPr>
                            <m:t>𝑄</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b="0" i="1" smtClean="0">
                                      <a:latin typeface="Cambria Math" panose="02040503050406030204" pitchFamily="18" charset="0"/>
                                    </a:rPr>
                                    <m:t>+1</m:t>
                                  </m:r>
                                </m:sub>
                              </m:sSub>
                              <m:r>
                                <a:rPr lang="en-US" altLang="zh-TW" sz="2400" i="1">
                                  <a:latin typeface="Cambria Math" panose="02040503050406030204" pitchFamily="18" charset="0"/>
                                </a:rPr>
                                <m:t>,</m:t>
                              </m:r>
                              <m:r>
                                <a:rPr lang="en-US" altLang="zh-TW" sz="2400" b="0" i="1" smtClean="0">
                                  <a:latin typeface="Cambria Math" panose="02040503050406030204" pitchFamily="18" charset="0"/>
                                </a:rPr>
                                <m:t>𝑎</m:t>
                              </m:r>
                            </m:e>
                          </m:d>
                        </m:e>
                      </m:func>
                    </m:oMath>
                  </m:oMathPara>
                </a14:m>
                <a:endParaRPr lang="zh-TW" altLang="en-US" sz="2400" dirty="0"/>
              </a:p>
            </p:txBody>
          </p:sp>
        </mc:Choice>
        <mc:Fallback>
          <p:sp>
            <p:nvSpPr>
              <p:cNvPr id="9" name="文字方塊 8"/>
              <p:cNvSpPr txBox="1">
                <a:spLocks noRot="1" noChangeAspect="1" noMove="1" noResize="1" noEditPoints="1" noAdjustHandles="1" noChangeArrowheads="1" noChangeShapeType="1" noTextEdit="1"/>
              </p:cNvSpPr>
              <p:nvPr/>
            </p:nvSpPr>
            <p:spPr>
              <a:xfrm>
                <a:off x="3971313" y="2476500"/>
                <a:ext cx="3980226" cy="582019"/>
              </a:xfrm>
              <a:prstGeom prst="rect">
                <a:avLst/>
              </a:prstGeom>
              <a:blipFill>
                <a:blip r:embed="rId3"/>
                <a:stretch>
                  <a:fillRect/>
                </a:stretch>
              </a:blipFill>
            </p:spPr>
            <p:txBody>
              <a:bodyPr/>
              <a:lstStyle/>
              <a:p>
                <a:r>
                  <a:rPr lang="zh-TW" altLang="en-US">
                    <a:noFill/>
                  </a:rPr>
                  <a:t> </a:t>
                </a:r>
              </a:p>
            </p:txBody>
          </p:sp>
        </mc:Fallback>
      </mc:AlternateContent>
      <p:sp>
        <p:nvSpPr>
          <p:cNvPr id="10" name="文字方塊 9"/>
          <p:cNvSpPr txBox="1"/>
          <p:nvPr/>
        </p:nvSpPr>
        <p:spPr>
          <a:xfrm>
            <a:off x="4965700" y="3058519"/>
            <a:ext cx="3549650" cy="830997"/>
          </a:xfrm>
          <a:prstGeom prst="rect">
            <a:avLst/>
          </a:prstGeom>
          <a:noFill/>
        </p:spPr>
        <p:txBody>
          <a:bodyPr wrap="square" rtlCol="0">
            <a:spAutoFit/>
          </a:bodyPr>
          <a:lstStyle/>
          <a:p>
            <a:r>
              <a:rPr lang="en-US" altLang="zh-TW" sz="2400" dirty="0"/>
              <a:t>Tend to select the action that is over-estimated</a:t>
            </a:r>
            <a:endParaRPr lang="zh-TW" altLang="en-US" sz="2400" dirty="0"/>
          </a:p>
        </p:txBody>
      </p:sp>
      <mc:AlternateContent xmlns:mc="http://schemas.openxmlformats.org/markup-compatibility/2006">
        <mc:Choice xmlns:a14="http://schemas.microsoft.com/office/drawing/2010/main" Requires="a14">
          <p:sp>
            <p:nvSpPr>
              <p:cNvPr id="11" name="矩形 10"/>
              <p:cNvSpPr/>
              <p:nvPr/>
            </p:nvSpPr>
            <p:spPr>
              <a:xfrm>
                <a:off x="819662" y="5200577"/>
                <a:ext cx="1566006"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𝑄</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a:latin typeface="Cambria Math" panose="02040503050406030204" pitchFamily="18" charset="0"/>
                                </a:rPr>
                                <m:t>+1</m:t>
                              </m:r>
                            </m:sub>
                          </m:sSub>
                          <m:r>
                            <a:rPr lang="en-US" altLang="zh-TW" sz="2400" i="1">
                              <a:latin typeface="Cambria Math" panose="02040503050406030204" pitchFamily="18" charset="0"/>
                            </a:rPr>
                            <m:t>,</m:t>
                          </m:r>
                          <m:r>
                            <a:rPr lang="en-US" altLang="zh-TW" sz="2400" i="1">
                              <a:latin typeface="Cambria Math" panose="02040503050406030204" pitchFamily="18" charset="0"/>
                            </a:rPr>
                            <m:t>𝑎</m:t>
                          </m:r>
                        </m:e>
                      </m:d>
                    </m:oMath>
                  </m:oMathPara>
                </a14:m>
                <a:endParaRPr lang="zh-TW" altLang="en-US" sz="2400" dirty="0"/>
              </a:p>
            </p:txBody>
          </p:sp>
        </mc:Choice>
        <mc:Fallback>
          <p:sp>
            <p:nvSpPr>
              <p:cNvPr id="11" name="矩形 10"/>
              <p:cNvSpPr>
                <a:spLocks noRot="1" noChangeAspect="1" noMove="1" noResize="1" noEditPoints="1" noAdjustHandles="1" noChangeArrowheads="1" noChangeShapeType="1" noTextEdit="1"/>
              </p:cNvSpPr>
              <p:nvPr/>
            </p:nvSpPr>
            <p:spPr>
              <a:xfrm>
                <a:off x="819662" y="5200577"/>
                <a:ext cx="1566006" cy="461665"/>
              </a:xfrm>
              <a:prstGeom prst="rect">
                <a:avLst/>
              </a:prstGeom>
              <a:blipFill>
                <a:blip r:embed="rId4"/>
                <a:stretch>
                  <a:fillRect b="-13158"/>
                </a:stretch>
              </a:blipFill>
            </p:spPr>
            <p:txBody>
              <a:bodyPr/>
              <a:lstStyle/>
              <a:p>
                <a:r>
                  <a:rPr lang="zh-TW" altLang="en-US">
                    <a:noFill/>
                  </a:rPr>
                  <a:t> </a:t>
                </a:r>
              </a:p>
            </p:txBody>
          </p:sp>
        </mc:Fallback>
      </mc:AlternateContent>
      <p:cxnSp>
        <p:nvCxnSpPr>
          <p:cNvPr id="13" name="直線接點 12"/>
          <p:cNvCxnSpPr>
            <a:cxnSpLocks/>
          </p:cNvCxnSpPr>
          <p:nvPr/>
        </p:nvCxnSpPr>
        <p:spPr>
          <a:xfrm>
            <a:off x="2713310" y="6268812"/>
            <a:ext cx="23292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a:cxnSpLocks/>
          </p:cNvCxnSpPr>
          <p:nvPr/>
        </p:nvCxnSpPr>
        <p:spPr>
          <a:xfrm>
            <a:off x="5534683" y="6264514"/>
            <a:ext cx="23292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987818" y="5489478"/>
            <a:ext cx="284526" cy="779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3505814" y="5489478"/>
            <a:ext cx="284526" cy="779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4023810" y="5489478"/>
            <a:ext cx="284526" cy="779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4590234" y="5489478"/>
            <a:ext cx="284526" cy="779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5755832" y="5489478"/>
            <a:ext cx="284526" cy="779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6273828" y="5489478"/>
            <a:ext cx="284526" cy="779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6791824" y="5489478"/>
            <a:ext cx="284526" cy="779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7358248" y="5489478"/>
            <a:ext cx="284526" cy="779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6" name="Picture 2" descr="「打勾 png」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3310" y="4001294"/>
            <a:ext cx="825478" cy="8254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打勾 png」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6350" y="4001294"/>
            <a:ext cx="825478" cy="825478"/>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2977104" y="4898122"/>
            <a:ext cx="298789" cy="60491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8" name="矩形 27"/>
          <p:cNvSpPr/>
          <p:nvPr/>
        </p:nvSpPr>
        <p:spPr>
          <a:xfrm>
            <a:off x="4016679" y="5178624"/>
            <a:ext cx="291658" cy="3274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9" name="矩形 28"/>
          <p:cNvSpPr/>
          <p:nvPr/>
        </p:nvSpPr>
        <p:spPr>
          <a:xfrm>
            <a:off x="3435161" y="5488486"/>
            <a:ext cx="441004" cy="327486"/>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0" name="矩形 29"/>
          <p:cNvSpPr/>
          <p:nvPr/>
        </p:nvSpPr>
        <p:spPr>
          <a:xfrm>
            <a:off x="4536088" y="5488485"/>
            <a:ext cx="360897" cy="6884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1" name="矩形 30"/>
          <p:cNvSpPr/>
          <p:nvPr/>
        </p:nvSpPr>
        <p:spPr>
          <a:xfrm>
            <a:off x="7350956" y="4898122"/>
            <a:ext cx="298789" cy="60491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2" name="矩形 31"/>
          <p:cNvSpPr/>
          <p:nvPr/>
        </p:nvSpPr>
        <p:spPr>
          <a:xfrm>
            <a:off x="6266696" y="5178624"/>
            <a:ext cx="291658" cy="3274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3" name="矩形 32"/>
          <p:cNvSpPr/>
          <p:nvPr/>
        </p:nvSpPr>
        <p:spPr>
          <a:xfrm>
            <a:off x="6765164" y="5488486"/>
            <a:ext cx="360897" cy="327486"/>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4" name="矩形 33"/>
          <p:cNvSpPr/>
          <p:nvPr/>
        </p:nvSpPr>
        <p:spPr>
          <a:xfrm>
            <a:off x="5735981" y="5420523"/>
            <a:ext cx="360897" cy="68847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4796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25" grpId="0" animBg="1"/>
      <p:bldP spid="28" grpId="0" animBg="1"/>
      <p:bldP spid="29" grpId="0" animBg="1"/>
      <p:bldP spid="30" grpId="0" animBg="1"/>
      <p:bldP spid="31" grpId="0" animBg="1"/>
      <p:bldP spid="32" grpId="0"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Double DQN</a:t>
            </a:r>
            <a:endParaRPr lang="zh-TW" altLang="en-US" dirty="0"/>
          </a:p>
        </p:txBody>
      </p:sp>
      <p:sp>
        <p:nvSpPr>
          <p:cNvPr id="3" name="內容版面配置區 2"/>
          <p:cNvSpPr>
            <a:spLocks noGrp="1"/>
          </p:cNvSpPr>
          <p:nvPr>
            <p:ph idx="1"/>
          </p:nvPr>
        </p:nvSpPr>
        <p:spPr>
          <a:xfrm>
            <a:off x="628650" y="1825625"/>
            <a:ext cx="7886700" cy="4351338"/>
          </a:xfrm>
        </p:spPr>
        <p:txBody>
          <a:bodyPr/>
          <a:lstStyle/>
          <a:p>
            <a:r>
              <a:rPr lang="en-US" altLang="zh-TW" dirty="0"/>
              <a:t>Q value is usually over estimate</a:t>
            </a:r>
          </a:p>
          <a:p>
            <a:endParaRPr lang="en-US" altLang="zh-TW" dirty="0"/>
          </a:p>
          <a:p>
            <a:endParaRPr lang="en-US" altLang="zh-TW" dirty="0"/>
          </a:p>
          <a:p>
            <a:r>
              <a:rPr lang="en-US" altLang="zh-TW" dirty="0"/>
              <a:t>Double DQN: two functions Q and Q’</a:t>
            </a:r>
          </a:p>
        </p:txBody>
      </p:sp>
      <mc:AlternateContent xmlns:mc="http://schemas.openxmlformats.org/markup-compatibility/2006">
        <mc:Choice xmlns:a14="http://schemas.microsoft.com/office/drawing/2010/main" Requires="a14">
          <p:sp>
            <p:nvSpPr>
              <p:cNvPr id="6" name="文字方塊 5"/>
              <p:cNvSpPr txBox="1"/>
              <p:nvPr/>
            </p:nvSpPr>
            <p:spPr>
              <a:xfrm>
                <a:off x="1163274" y="2476500"/>
                <a:ext cx="1689100" cy="4616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𝑄</m:t>
                      </m:r>
                      <m:d>
                        <m:dPr>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𝑡</m:t>
                              </m:r>
                            </m:sub>
                          </m:sSub>
                          <m:r>
                            <a:rPr lang="en-US" altLang="zh-TW" sz="2400" b="0" i="1" smtClean="0">
                              <a:latin typeface="Cambria Math" panose="02040503050406030204" pitchFamily="18" charset="0"/>
                            </a:rPr>
                            <m:t>,</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𝑡</m:t>
                              </m:r>
                            </m:sub>
                          </m:sSub>
                        </m:e>
                      </m:d>
                    </m:oMath>
                  </m:oMathPara>
                </a14:m>
                <a:endParaRPr lang="zh-TW" altLang="en-US" sz="2400" dirty="0"/>
              </a:p>
            </p:txBody>
          </p:sp>
        </mc:Choice>
        <mc:Fallback>
          <p:sp>
            <p:nvSpPr>
              <p:cNvPr id="6" name="文字方塊 5"/>
              <p:cNvSpPr txBox="1">
                <a:spLocks noRot="1" noChangeAspect="1" noMove="1" noResize="1" noEditPoints="1" noAdjustHandles="1" noChangeArrowheads="1" noChangeShapeType="1" noTextEdit="1"/>
              </p:cNvSpPr>
              <p:nvPr/>
            </p:nvSpPr>
            <p:spPr>
              <a:xfrm>
                <a:off x="1163274" y="2476500"/>
                <a:ext cx="1689100" cy="461665"/>
              </a:xfrm>
              <a:prstGeom prst="rect">
                <a:avLst/>
              </a:prstGeom>
              <a:blipFill>
                <a:blip r:embed="rId3"/>
                <a:stretch>
                  <a:fillRect b="-13158"/>
                </a:stretch>
              </a:blipFill>
            </p:spPr>
            <p:txBody>
              <a:bodyPr/>
              <a:lstStyle/>
              <a:p>
                <a:r>
                  <a:rPr lang="zh-TW" altLang="en-US">
                    <a:noFill/>
                  </a:rPr>
                  <a:t> </a:t>
                </a:r>
              </a:p>
            </p:txBody>
          </p:sp>
        </mc:Fallback>
      </mc:AlternateContent>
      <p:cxnSp>
        <p:nvCxnSpPr>
          <p:cNvPr id="8" name="直線單箭頭接點 7"/>
          <p:cNvCxnSpPr/>
          <p:nvPr/>
        </p:nvCxnSpPr>
        <p:spPr>
          <a:xfrm>
            <a:off x="2730500" y="2746573"/>
            <a:ext cx="1841500" cy="0"/>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文字方塊 8"/>
              <p:cNvSpPr txBox="1"/>
              <p:nvPr/>
            </p:nvSpPr>
            <p:spPr>
              <a:xfrm>
                <a:off x="3971313" y="2476500"/>
                <a:ext cx="3980226" cy="582019"/>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𝑟</m:t>
                          </m:r>
                        </m:e>
                        <m:sub>
                          <m:r>
                            <a:rPr lang="en-US" altLang="zh-TW" sz="2400" b="0" i="1" smtClean="0">
                              <a:latin typeface="Cambria Math" panose="02040503050406030204" pitchFamily="18" charset="0"/>
                            </a:rPr>
                            <m:t>𝑡</m:t>
                          </m:r>
                        </m:sub>
                      </m:sSub>
                      <m:r>
                        <a:rPr lang="en-US" altLang="zh-TW" sz="2400" b="0" i="1" smtClean="0">
                          <a:latin typeface="Cambria Math" panose="02040503050406030204" pitchFamily="18" charset="0"/>
                        </a:rPr>
                        <m:t>+</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𝑎</m:t>
                              </m:r>
                            </m:lim>
                          </m:limLow>
                        </m:fName>
                        <m:e>
                          <m:r>
                            <a:rPr lang="en-US" altLang="zh-TW" sz="2400" i="1">
                              <a:latin typeface="Cambria Math" panose="02040503050406030204" pitchFamily="18" charset="0"/>
                            </a:rPr>
                            <m:t>𝑄</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b="0" i="1" smtClean="0">
                                      <a:latin typeface="Cambria Math" panose="02040503050406030204" pitchFamily="18" charset="0"/>
                                    </a:rPr>
                                    <m:t>+1</m:t>
                                  </m:r>
                                </m:sub>
                              </m:sSub>
                              <m:r>
                                <a:rPr lang="en-US" altLang="zh-TW" sz="2400" i="1">
                                  <a:latin typeface="Cambria Math" panose="02040503050406030204" pitchFamily="18" charset="0"/>
                                </a:rPr>
                                <m:t>,</m:t>
                              </m:r>
                              <m:r>
                                <a:rPr lang="en-US" altLang="zh-TW" sz="2400" b="0" i="1" smtClean="0">
                                  <a:latin typeface="Cambria Math" panose="02040503050406030204" pitchFamily="18" charset="0"/>
                                </a:rPr>
                                <m:t>𝑎</m:t>
                              </m:r>
                            </m:e>
                          </m:d>
                        </m:e>
                      </m:func>
                    </m:oMath>
                  </m:oMathPara>
                </a14:m>
                <a:endParaRPr lang="zh-TW" altLang="en-US" sz="2400" dirty="0"/>
              </a:p>
            </p:txBody>
          </p:sp>
        </mc:Choice>
        <mc:Fallback>
          <p:sp>
            <p:nvSpPr>
              <p:cNvPr id="9" name="文字方塊 8"/>
              <p:cNvSpPr txBox="1">
                <a:spLocks noRot="1" noChangeAspect="1" noMove="1" noResize="1" noEditPoints="1" noAdjustHandles="1" noChangeArrowheads="1" noChangeShapeType="1" noTextEdit="1"/>
              </p:cNvSpPr>
              <p:nvPr/>
            </p:nvSpPr>
            <p:spPr>
              <a:xfrm>
                <a:off x="3971313" y="2476500"/>
                <a:ext cx="3980226" cy="582019"/>
              </a:xfrm>
              <a:prstGeom prst="rect">
                <a:avLst/>
              </a:prstGeom>
              <a:blipFill>
                <a:blip r:embed="rId4"/>
                <a:stretch>
                  <a:fillRect/>
                </a:stretch>
              </a:blipFill>
            </p:spPr>
            <p:txBody>
              <a:bodyPr/>
              <a:lstStyle/>
              <a:p>
                <a:r>
                  <a:rPr lang="zh-TW" altLang="en-US">
                    <a:noFill/>
                  </a:rPr>
                  <a:t> </a:t>
                </a:r>
              </a:p>
            </p:txBody>
          </p:sp>
        </mc:Fallback>
      </mc:AlternateContent>
      <p:sp>
        <p:nvSpPr>
          <p:cNvPr id="35" name="矩形 34"/>
          <p:cNvSpPr/>
          <p:nvPr/>
        </p:nvSpPr>
        <p:spPr>
          <a:xfrm>
            <a:off x="840711" y="5810548"/>
            <a:ext cx="8112789" cy="923330"/>
          </a:xfrm>
          <a:prstGeom prst="rect">
            <a:avLst/>
          </a:prstGeom>
        </p:spPr>
        <p:txBody>
          <a:bodyPr wrap="square">
            <a:spAutoFit/>
          </a:bodyPr>
          <a:lstStyle/>
          <a:p>
            <a:r>
              <a:rPr lang="en-US" altLang="zh-TW" dirty="0" err="1"/>
              <a:t>Hado</a:t>
            </a:r>
            <a:r>
              <a:rPr lang="en-US" altLang="zh-TW" dirty="0"/>
              <a:t> V. Hasselt, “Double Q-learning”, NIPS 2010</a:t>
            </a:r>
          </a:p>
          <a:p>
            <a:r>
              <a:rPr lang="en-US" altLang="zh-TW" dirty="0" err="1"/>
              <a:t>Hado</a:t>
            </a:r>
            <a:r>
              <a:rPr lang="en-US" altLang="zh-TW" dirty="0"/>
              <a:t> van Hasselt, Arthur </a:t>
            </a:r>
            <a:r>
              <a:rPr lang="en-US" altLang="zh-TW" dirty="0" err="1"/>
              <a:t>Guez</a:t>
            </a:r>
            <a:r>
              <a:rPr lang="en-US" altLang="zh-TW" dirty="0"/>
              <a:t>, David Silver, “Deep Reinforcement Learning with Double Q-learning”, AAAI 2016</a:t>
            </a:r>
            <a:endParaRPr lang="zh-TW" altLang="en-US" dirty="0"/>
          </a:p>
        </p:txBody>
      </p:sp>
      <mc:AlternateContent xmlns:mc="http://schemas.openxmlformats.org/markup-compatibility/2006">
        <mc:Choice xmlns:a14="http://schemas.microsoft.com/office/drawing/2010/main" Requires="a14">
          <p:sp>
            <p:nvSpPr>
              <p:cNvPr id="36" name="文字方塊 35"/>
              <p:cNvSpPr txBox="1"/>
              <p:nvPr/>
            </p:nvSpPr>
            <p:spPr>
              <a:xfrm>
                <a:off x="1163274" y="3958033"/>
                <a:ext cx="1689100" cy="4616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𝑄</m:t>
                      </m:r>
                      <m:d>
                        <m:dPr>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𝑡</m:t>
                              </m:r>
                            </m:sub>
                          </m:sSub>
                          <m:r>
                            <a:rPr lang="en-US" altLang="zh-TW" sz="2400" b="0" i="1" smtClean="0">
                              <a:latin typeface="Cambria Math" panose="02040503050406030204" pitchFamily="18" charset="0"/>
                            </a:rPr>
                            <m:t>,</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𝑡</m:t>
                              </m:r>
                            </m:sub>
                          </m:sSub>
                        </m:e>
                      </m:d>
                    </m:oMath>
                  </m:oMathPara>
                </a14:m>
                <a:endParaRPr lang="zh-TW" altLang="en-US" sz="2400" dirty="0"/>
              </a:p>
            </p:txBody>
          </p:sp>
        </mc:Choice>
        <mc:Fallback>
          <p:sp>
            <p:nvSpPr>
              <p:cNvPr id="36" name="文字方塊 35"/>
              <p:cNvSpPr txBox="1">
                <a:spLocks noRot="1" noChangeAspect="1" noMove="1" noResize="1" noEditPoints="1" noAdjustHandles="1" noChangeArrowheads="1" noChangeShapeType="1" noTextEdit="1"/>
              </p:cNvSpPr>
              <p:nvPr/>
            </p:nvSpPr>
            <p:spPr>
              <a:xfrm>
                <a:off x="1163274" y="3958033"/>
                <a:ext cx="1689100" cy="461665"/>
              </a:xfrm>
              <a:prstGeom prst="rect">
                <a:avLst/>
              </a:prstGeom>
              <a:blipFill>
                <a:blip r:embed="rId5"/>
                <a:stretch>
                  <a:fillRect b="-13158"/>
                </a:stretch>
              </a:blipFill>
            </p:spPr>
            <p:txBody>
              <a:bodyPr/>
              <a:lstStyle/>
              <a:p>
                <a:r>
                  <a:rPr lang="zh-TW" altLang="en-US">
                    <a:noFill/>
                  </a:rPr>
                  <a:t> </a:t>
                </a:r>
              </a:p>
            </p:txBody>
          </p:sp>
        </mc:Fallback>
      </mc:AlternateContent>
      <p:cxnSp>
        <p:nvCxnSpPr>
          <p:cNvPr id="37" name="直線單箭頭接點 36"/>
          <p:cNvCxnSpPr>
            <a:cxnSpLocks/>
          </p:cNvCxnSpPr>
          <p:nvPr/>
        </p:nvCxnSpPr>
        <p:spPr>
          <a:xfrm>
            <a:off x="2736850" y="4201565"/>
            <a:ext cx="1130300" cy="0"/>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8" name="文字方塊 37"/>
              <p:cNvSpPr txBox="1"/>
              <p:nvPr/>
            </p:nvSpPr>
            <p:spPr>
              <a:xfrm>
                <a:off x="3867150" y="3826151"/>
                <a:ext cx="4827282" cy="66986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𝑟</m:t>
                          </m:r>
                        </m:e>
                        <m:sub>
                          <m:r>
                            <a:rPr lang="en-US" altLang="zh-TW" sz="2400" b="0" i="1" smtClean="0">
                              <a:latin typeface="Cambria Math" panose="02040503050406030204" pitchFamily="18" charset="0"/>
                            </a:rPr>
                            <m:t>𝑡</m:t>
                          </m:r>
                        </m:sub>
                      </m:sSub>
                      <m:r>
                        <a:rPr lang="en-US" altLang="zh-TW" sz="2400" b="0" i="1" smtClean="0">
                          <a:latin typeface="Cambria Math" panose="02040503050406030204" pitchFamily="18" charset="0"/>
                        </a:rPr>
                        <m:t>+</m:t>
                      </m:r>
                      <m:r>
                        <a:rPr lang="en-US" altLang="zh-TW" sz="2400" i="1">
                          <a:latin typeface="Cambria Math" panose="02040503050406030204" pitchFamily="18" charset="0"/>
                        </a:rPr>
                        <m:t>𝑄</m:t>
                      </m:r>
                      <m:r>
                        <a:rPr lang="en-US" altLang="zh-TW" sz="2400" b="0" i="1" smtClean="0">
                          <a:latin typeface="Cambria Math" panose="02040503050406030204" pitchFamily="18" charset="0"/>
                        </a:rPr>
                        <m:t>′</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a:latin typeface="Cambria Math" panose="02040503050406030204" pitchFamily="18" charset="0"/>
                                </a:rPr>
                                <m:t>+1</m:t>
                              </m:r>
                            </m:sub>
                          </m:sSub>
                          <m:r>
                            <a:rPr lang="en-US" altLang="zh-TW" sz="2400" i="1">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i="1">
                                  <a:latin typeface="Cambria Math" panose="02040503050406030204" pitchFamily="18" charset="0"/>
                                </a:rPr>
                              </m:ctrlPr>
                            </m:funcPr>
                            <m:fName>
                              <m:limLow>
                                <m:limLowPr>
                                  <m:ctrlPr>
                                    <a:rPr lang="en-US" altLang="zh-TW" sz="2400" i="1">
                                      <a:latin typeface="Cambria Math" panose="02040503050406030204" pitchFamily="18" charset="0"/>
                                    </a:rPr>
                                  </m:ctrlPr>
                                </m:limLowPr>
                                <m:e>
                                  <m:r>
                                    <m:rPr>
                                      <m:sty m:val="p"/>
                                    </m:rPr>
                                    <a:rPr lang="en-US" altLang="zh-TW" sz="2400">
                                      <a:latin typeface="Cambria Math" panose="02040503050406030204" pitchFamily="18" charset="0"/>
                                    </a:rPr>
                                    <m:t>max</m:t>
                                  </m:r>
                                </m:e>
                                <m:lim>
                                  <m:r>
                                    <a:rPr lang="en-US" altLang="zh-TW" sz="2400" i="1">
                                      <a:latin typeface="Cambria Math" panose="02040503050406030204" pitchFamily="18" charset="0"/>
                                    </a:rPr>
                                    <m:t>𝑎</m:t>
                                  </m:r>
                                </m:lim>
                              </m:limLow>
                            </m:fName>
                            <m:e>
                              <m:r>
                                <a:rPr lang="en-US" altLang="zh-TW" sz="2400" i="1">
                                  <a:latin typeface="Cambria Math" panose="02040503050406030204" pitchFamily="18" charset="0"/>
                                </a:rPr>
                                <m:t>𝑄</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r>
                                        <a:rPr lang="en-US" altLang="zh-TW" sz="2400" i="1">
                                          <a:latin typeface="Cambria Math" panose="02040503050406030204" pitchFamily="18" charset="0"/>
                                        </a:rPr>
                                        <m:t>+1</m:t>
                                      </m:r>
                                    </m:sub>
                                  </m:sSub>
                                  <m:r>
                                    <a:rPr lang="en-US" altLang="zh-TW" sz="2400" i="1">
                                      <a:latin typeface="Cambria Math" panose="02040503050406030204" pitchFamily="18" charset="0"/>
                                    </a:rPr>
                                    <m:t>,</m:t>
                                  </m:r>
                                  <m:r>
                                    <a:rPr lang="en-US" altLang="zh-TW" sz="2400" i="1">
                                      <a:latin typeface="Cambria Math" panose="02040503050406030204" pitchFamily="18" charset="0"/>
                                    </a:rPr>
                                    <m:t>𝑎</m:t>
                                  </m:r>
                                </m:e>
                              </m:d>
                            </m:e>
                          </m:func>
                        </m:e>
                      </m:d>
                    </m:oMath>
                  </m:oMathPara>
                </a14:m>
                <a:endParaRPr lang="zh-TW" altLang="en-US" sz="2400" dirty="0"/>
              </a:p>
            </p:txBody>
          </p:sp>
        </mc:Choice>
        <mc:Fallback>
          <p:sp>
            <p:nvSpPr>
              <p:cNvPr id="38" name="文字方塊 37"/>
              <p:cNvSpPr txBox="1">
                <a:spLocks noRot="1" noChangeAspect="1" noMove="1" noResize="1" noEditPoints="1" noAdjustHandles="1" noChangeArrowheads="1" noChangeShapeType="1" noTextEdit="1"/>
              </p:cNvSpPr>
              <p:nvPr/>
            </p:nvSpPr>
            <p:spPr>
              <a:xfrm>
                <a:off x="3867150" y="3826151"/>
                <a:ext cx="4827282" cy="669863"/>
              </a:xfrm>
              <a:prstGeom prst="rect">
                <a:avLst/>
              </a:prstGeom>
              <a:blipFill>
                <a:blip r:embed="rId6"/>
                <a:stretch>
                  <a:fillRect/>
                </a:stretch>
              </a:blipFill>
            </p:spPr>
            <p:txBody>
              <a:bodyPr/>
              <a:lstStyle/>
              <a:p>
                <a:r>
                  <a:rPr lang="zh-TW" altLang="en-US">
                    <a:noFill/>
                  </a:rPr>
                  <a:t> </a:t>
                </a:r>
              </a:p>
            </p:txBody>
          </p:sp>
        </mc:Fallback>
      </mc:AlternateContent>
      <p:sp>
        <p:nvSpPr>
          <p:cNvPr id="7" name="文字方塊 6"/>
          <p:cNvSpPr txBox="1"/>
          <p:nvPr/>
        </p:nvSpPr>
        <p:spPr>
          <a:xfrm>
            <a:off x="472348" y="4688630"/>
            <a:ext cx="8717326" cy="461665"/>
          </a:xfrm>
          <a:prstGeom prst="rect">
            <a:avLst/>
          </a:prstGeom>
          <a:noFill/>
        </p:spPr>
        <p:txBody>
          <a:bodyPr wrap="square" rtlCol="0">
            <a:spAutoFit/>
          </a:bodyPr>
          <a:lstStyle/>
          <a:p>
            <a:r>
              <a:rPr lang="en-US" altLang="zh-TW" sz="2400" dirty="0"/>
              <a:t>If Q over-estimate a, so it is selected. Q’ would give it proper value.</a:t>
            </a:r>
            <a:endParaRPr lang="zh-TW" altLang="en-US" sz="2400" dirty="0"/>
          </a:p>
        </p:txBody>
      </p:sp>
      <p:sp>
        <p:nvSpPr>
          <p:cNvPr id="39" name="文字方塊 38"/>
          <p:cNvSpPr txBox="1"/>
          <p:nvPr/>
        </p:nvSpPr>
        <p:spPr>
          <a:xfrm>
            <a:off x="472348" y="5150295"/>
            <a:ext cx="8717326" cy="461665"/>
          </a:xfrm>
          <a:prstGeom prst="rect">
            <a:avLst/>
          </a:prstGeom>
          <a:noFill/>
        </p:spPr>
        <p:txBody>
          <a:bodyPr wrap="square" rtlCol="0">
            <a:spAutoFit/>
          </a:bodyPr>
          <a:lstStyle/>
          <a:p>
            <a:r>
              <a:rPr lang="en-US" altLang="zh-TW" sz="2400" dirty="0"/>
              <a:t>How about Q’ overestimate? The action will not select by Q.</a:t>
            </a:r>
            <a:endParaRPr lang="zh-TW" altLang="en-US" sz="2400" dirty="0"/>
          </a:p>
        </p:txBody>
      </p:sp>
    </p:spTree>
    <p:extLst>
      <p:ext uri="{BB962C8B-B14F-4D97-AF65-F5344CB8AC3E}">
        <p14:creationId xmlns:p14="http://schemas.microsoft.com/office/powerpoint/2010/main" val="278395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7"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72570" y="1607911"/>
            <a:ext cx="2826517" cy="1928191"/>
          </a:xfrm>
          <a:prstGeom prst="rect">
            <a:avLst/>
          </a:prstGeom>
        </p:spPr>
      </p:pic>
      <p:pic>
        <p:nvPicPr>
          <p:cNvPr id="5" name="圖片 4"/>
          <p:cNvPicPr>
            <a:picLocks noChangeAspect="1"/>
          </p:cNvPicPr>
          <p:nvPr/>
        </p:nvPicPr>
        <p:blipFill>
          <a:blip r:embed="rId3"/>
          <a:stretch>
            <a:fillRect/>
          </a:stretch>
        </p:blipFill>
        <p:spPr>
          <a:xfrm>
            <a:off x="3081165" y="1599960"/>
            <a:ext cx="2826517" cy="1944092"/>
          </a:xfrm>
          <a:prstGeom prst="rect">
            <a:avLst/>
          </a:prstGeom>
        </p:spPr>
      </p:pic>
      <p:pic>
        <p:nvPicPr>
          <p:cNvPr id="6" name="圖片 5"/>
          <p:cNvPicPr>
            <a:picLocks noChangeAspect="1"/>
          </p:cNvPicPr>
          <p:nvPr/>
        </p:nvPicPr>
        <p:blipFill>
          <a:blip r:embed="rId4"/>
          <a:stretch>
            <a:fillRect/>
          </a:stretch>
        </p:blipFill>
        <p:spPr>
          <a:xfrm>
            <a:off x="6089760" y="1599960"/>
            <a:ext cx="3008827" cy="1944092"/>
          </a:xfrm>
          <a:prstGeom prst="rect">
            <a:avLst/>
          </a:prstGeom>
        </p:spPr>
      </p:pic>
      <mc:AlternateContent xmlns:mc="http://schemas.openxmlformats.org/markup-compatibility/2006" xmlns:a14="http://schemas.microsoft.com/office/drawing/2010/main">
        <mc:Choice Requires="a14">
          <p:sp>
            <p:nvSpPr>
              <p:cNvPr id="8" name="文字方塊 7"/>
              <p:cNvSpPr txBox="1"/>
              <p:nvPr/>
            </p:nvSpPr>
            <p:spPr>
              <a:xfrm>
                <a:off x="143257" y="768963"/>
                <a:ext cx="2685142" cy="830997"/>
              </a:xfrm>
              <a:prstGeom prst="rect">
                <a:avLst/>
              </a:prstGeom>
              <a:noFill/>
            </p:spPr>
            <p:txBody>
              <a:bodyPr wrap="square" rtlCol="0">
                <a:spAutoFit/>
              </a:bodyPr>
              <a:lstStyle/>
              <a:p>
                <a:pPr algn="ctr"/>
                <a:r>
                  <a:rPr lang="en-US" altLang="zh-TW" sz="2400" dirty="0"/>
                  <a:t>Start with observation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1</m:t>
                        </m:r>
                      </m:sub>
                    </m:sSub>
                  </m:oMath>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43257" y="768963"/>
                <a:ext cx="2685142" cy="830997"/>
              </a:xfrm>
              <a:prstGeom prst="rect">
                <a:avLst/>
              </a:prstGeom>
              <a:blipFill>
                <a:blip r:embed="rId5"/>
                <a:stretch>
                  <a:fillRect t="-5882" b="-161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3151852" y="1146246"/>
                <a:ext cx="2685142" cy="461665"/>
              </a:xfrm>
              <a:prstGeom prst="rect">
                <a:avLst/>
              </a:prstGeom>
              <a:noFill/>
            </p:spPr>
            <p:txBody>
              <a:bodyPr wrap="square" rtlCol="0">
                <a:spAutoFit/>
              </a:bodyPr>
              <a:lstStyle/>
              <a:p>
                <a:pPr algn="ctr"/>
                <a:r>
                  <a:rPr lang="en-US" altLang="zh-TW" sz="2400" dirty="0"/>
                  <a:t>Observation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2</m:t>
                        </m:r>
                      </m:sub>
                    </m:sSub>
                  </m:oMath>
                </a14:m>
                <a:endParaRPr lang="zh-TW" altLang="en-US" sz="24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151852" y="1146246"/>
                <a:ext cx="2685142" cy="461665"/>
              </a:xfrm>
              <a:prstGeom prst="rect">
                <a:avLst/>
              </a:prstGeom>
              <a:blipFill>
                <a:blip r:embed="rId6"/>
                <a:stretch>
                  <a:fillRect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6251602" y="1138295"/>
                <a:ext cx="2685142" cy="461665"/>
              </a:xfrm>
              <a:prstGeom prst="rect">
                <a:avLst/>
              </a:prstGeom>
              <a:noFill/>
            </p:spPr>
            <p:txBody>
              <a:bodyPr wrap="square" rtlCol="0">
                <a:spAutoFit/>
              </a:bodyPr>
              <a:lstStyle/>
              <a:p>
                <a:pPr algn="ctr"/>
                <a:r>
                  <a:rPr lang="en-US" altLang="zh-TW" sz="2400" dirty="0"/>
                  <a:t>Observation </a:t>
                </a:r>
                <a14:m>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3</m:t>
                        </m:r>
                      </m:sub>
                    </m:sSub>
                  </m:oMath>
                </a14:m>
                <a:endParaRPr lang="zh-TW" altLang="en-US" sz="24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6251602" y="1138295"/>
                <a:ext cx="2685142" cy="461665"/>
              </a:xfrm>
              <a:prstGeom prst="rect">
                <a:avLst/>
              </a:prstGeom>
              <a:blipFill>
                <a:blip r:embed="rId7"/>
                <a:stretch>
                  <a:fillRect t="-10667" b="-30667"/>
                </a:stretch>
              </a:blipFill>
            </p:spPr>
            <p:txBody>
              <a:bodyPr/>
              <a:lstStyle/>
              <a:p>
                <a:r>
                  <a:rPr lang="zh-TW" altLang="en-US">
                    <a:noFill/>
                  </a:rPr>
                  <a:t> </a:t>
                </a:r>
              </a:p>
            </p:txBody>
          </p:sp>
        </mc:Fallback>
      </mc:AlternateContent>
      <p:sp>
        <p:nvSpPr>
          <p:cNvPr id="11" name="矩形 10"/>
          <p:cNvSpPr/>
          <p:nvPr/>
        </p:nvSpPr>
        <p:spPr>
          <a:xfrm>
            <a:off x="165101" y="80962"/>
            <a:ext cx="5239511" cy="584775"/>
          </a:xfrm>
          <a:prstGeom prst="rect">
            <a:avLst/>
          </a:prstGeom>
        </p:spPr>
        <p:txBody>
          <a:bodyPr wrap="none">
            <a:spAutoFit/>
          </a:bodyPr>
          <a:lstStyle/>
          <a:p>
            <a:r>
              <a:rPr lang="en-US" altLang="zh-TW" sz="3200" b="1" i="1" u="sng" dirty="0"/>
              <a:t>Example: Playing Video Game</a:t>
            </a:r>
            <a:endParaRPr lang="zh-TW" altLang="en-US" sz="3200" b="1" i="1" u="sng" dirty="0"/>
          </a:p>
        </p:txBody>
      </p:sp>
      <p:sp>
        <p:nvSpPr>
          <p:cNvPr id="2" name="文字方塊 1"/>
          <p:cNvSpPr txBox="1"/>
          <p:nvPr/>
        </p:nvSpPr>
        <p:spPr>
          <a:xfrm>
            <a:off x="172825" y="4164961"/>
            <a:ext cx="2757715" cy="523220"/>
          </a:xfrm>
          <a:prstGeom prst="rect">
            <a:avLst/>
          </a:prstGeom>
          <a:noFill/>
        </p:spPr>
        <p:txBody>
          <a:bodyPr wrap="square" rtlCol="0">
            <a:spAutoFit/>
          </a:bodyPr>
          <a:lstStyle/>
          <a:p>
            <a:pPr algn="ctr"/>
            <a:r>
              <a:rPr lang="en-US" altLang="zh-TW" sz="2800" dirty="0"/>
              <a:t>After many turns</a:t>
            </a:r>
            <a:endParaRPr lang="zh-TW" altLang="en-US" sz="2800" dirty="0"/>
          </a:p>
        </p:txBody>
      </p:sp>
      <p:pic>
        <p:nvPicPr>
          <p:cNvPr id="22" name="圖片 21"/>
          <p:cNvPicPr>
            <a:picLocks noChangeAspect="1"/>
          </p:cNvPicPr>
          <p:nvPr/>
        </p:nvPicPr>
        <p:blipFill>
          <a:blip r:embed="rId8"/>
          <a:stretch>
            <a:fillRect/>
          </a:stretch>
        </p:blipFill>
        <p:spPr>
          <a:xfrm>
            <a:off x="3049710" y="3851105"/>
            <a:ext cx="2889425" cy="1906377"/>
          </a:xfrm>
          <a:prstGeom prst="rect">
            <a:avLst/>
          </a:prstGeom>
        </p:spPr>
      </p:pic>
      <p:cxnSp>
        <p:nvCxnSpPr>
          <p:cNvPr id="7" name="直線單箭頭接點 6"/>
          <p:cNvCxnSpPr/>
          <p:nvPr/>
        </p:nvCxnSpPr>
        <p:spPr>
          <a:xfrm>
            <a:off x="172825" y="4804294"/>
            <a:ext cx="2757715" cy="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語音泡泡: 圓角矩形 24"/>
              <p:cNvSpPr/>
              <p:nvPr/>
            </p:nvSpPr>
            <p:spPr>
              <a:xfrm>
                <a:off x="1485828" y="6143789"/>
                <a:ext cx="1944470" cy="592930"/>
              </a:xfrm>
              <a:prstGeom prst="wedgeRoundRectCallout">
                <a:avLst>
                  <a:gd name="adj1" fmla="val -50899"/>
                  <a:gd name="adj2" fmla="val -74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t>Action </a:t>
                </a:r>
                <a14:m>
                  <m:oMath xmlns:m="http://schemas.openxmlformats.org/officeDocument/2006/math">
                    <m:sSub>
                      <m:sSubPr>
                        <m:ctrlPr>
                          <a:rPr lang="en-US" altLang="zh-TW" sz="2400" i="1">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𝑇</m:t>
                        </m:r>
                      </m:sub>
                    </m:sSub>
                  </m:oMath>
                </a14:m>
                <a:r>
                  <a:rPr lang="en-US" altLang="zh-TW" sz="2400" dirty="0"/>
                  <a:t>  </a:t>
                </a:r>
                <a:endParaRPr lang="zh-TW" altLang="en-US" sz="2400" dirty="0"/>
              </a:p>
            </p:txBody>
          </p:sp>
        </mc:Choice>
        <mc:Fallback xmlns="">
          <p:sp>
            <p:nvSpPr>
              <p:cNvPr id="25" name="語音泡泡: 圓角矩形 24"/>
              <p:cNvSpPr>
                <a:spLocks noRot="1" noChangeAspect="1" noMove="1" noResize="1" noEditPoints="1" noAdjustHandles="1" noChangeArrowheads="1" noChangeShapeType="1" noTextEdit="1"/>
              </p:cNvSpPr>
              <p:nvPr/>
            </p:nvSpPr>
            <p:spPr>
              <a:xfrm>
                <a:off x="1485828" y="6143789"/>
                <a:ext cx="1944470" cy="592930"/>
              </a:xfrm>
              <a:prstGeom prst="wedgeRoundRectCallout">
                <a:avLst>
                  <a:gd name="adj1" fmla="val -50899"/>
                  <a:gd name="adj2" fmla="val -74582"/>
                  <a:gd name="adj3" fmla="val 16667"/>
                </a:avLst>
              </a:prstGeom>
              <a:blipFill>
                <a:blip r:embed="rId9"/>
                <a:stretch>
                  <a:fillRect b="-88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2233310" y="5555919"/>
                <a:ext cx="2498347"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Obtain reward </a:t>
                </a:r>
                <a14:m>
                  <m:oMath xmlns:m="http://schemas.openxmlformats.org/officeDocument/2006/math">
                    <m:sSub>
                      <m:sSubPr>
                        <m:ctrlPr>
                          <a:rPr lang="en-US" altLang="zh-TW" sz="2400" i="1">
                            <a:latin typeface="Cambria Math" panose="02040503050406030204" pitchFamily="18" charset="0"/>
                          </a:rPr>
                        </m:ctrlPr>
                      </m:sSubPr>
                      <m:e>
                        <m:r>
                          <a:rPr lang="en-US" altLang="zh-TW" sz="2400" b="0" i="1" smtClean="0">
                            <a:latin typeface="Cambria Math" panose="02040503050406030204" pitchFamily="18" charset="0"/>
                          </a:rPr>
                          <m:t>𝑟</m:t>
                        </m:r>
                      </m:e>
                      <m:sub>
                        <m:r>
                          <a:rPr lang="en-US" altLang="zh-TW" sz="2400" b="0" i="1" smtClean="0">
                            <a:latin typeface="Cambria Math" panose="02040503050406030204" pitchFamily="18" charset="0"/>
                          </a:rPr>
                          <m:t>𝑇</m:t>
                        </m:r>
                      </m:sub>
                    </m:sSub>
                  </m:oMath>
                </a14:m>
                <a:r>
                  <a:rPr lang="en-US" altLang="zh-TW" sz="2400" dirty="0"/>
                  <a:t> </a:t>
                </a:r>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2233310" y="5555919"/>
                <a:ext cx="2498347" cy="461665"/>
              </a:xfrm>
              <a:prstGeom prst="rect">
                <a:avLst/>
              </a:prstGeom>
              <a:blipFill>
                <a:blip r:embed="rId10"/>
                <a:stretch>
                  <a:fillRect t="-10390" b="-27273"/>
                </a:stretch>
              </a:blipFill>
            </p:spPr>
            <p:txBody>
              <a:bodyPr/>
              <a:lstStyle/>
              <a:p>
                <a:r>
                  <a:rPr lang="zh-TW" altLang="en-US">
                    <a:noFill/>
                  </a:rPr>
                  <a:t> </a:t>
                </a:r>
              </a:p>
            </p:txBody>
          </p:sp>
        </mc:Fallback>
      </mc:AlternateContent>
      <p:sp>
        <p:nvSpPr>
          <p:cNvPr id="13" name="文字方塊 12"/>
          <p:cNvSpPr txBox="1"/>
          <p:nvPr/>
        </p:nvSpPr>
        <p:spPr>
          <a:xfrm>
            <a:off x="3072100" y="4338615"/>
            <a:ext cx="2844643"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Game Over</a:t>
            </a:r>
          </a:p>
          <a:p>
            <a:pPr algn="ctr"/>
            <a:r>
              <a:rPr lang="en-US" altLang="zh-TW" sz="2400" dirty="0"/>
              <a:t>(spaceship destroyed)</a:t>
            </a:r>
            <a:endParaRPr lang="zh-TW" altLang="en-US" sz="2400" dirty="0"/>
          </a:p>
        </p:txBody>
      </p:sp>
      <p:sp>
        <p:nvSpPr>
          <p:cNvPr id="23" name="文字方塊 22"/>
          <p:cNvSpPr txBox="1"/>
          <p:nvPr/>
        </p:nvSpPr>
        <p:spPr>
          <a:xfrm>
            <a:off x="6112678" y="3903351"/>
            <a:ext cx="2892398" cy="523220"/>
          </a:xfrm>
          <a:prstGeom prst="rect">
            <a:avLst/>
          </a:prstGeom>
          <a:noFill/>
        </p:spPr>
        <p:txBody>
          <a:bodyPr wrap="square" rtlCol="0">
            <a:spAutoFit/>
          </a:bodyPr>
          <a:lstStyle/>
          <a:p>
            <a:r>
              <a:rPr lang="en-US" altLang="zh-TW" sz="2800" dirty="0"/>
              <a:t>This is an </a:t>
            </a:r>
            <a:r>
              <a:rPr lang="en-US" altLang="zh-TW" sz="2800" b="1" i="1" u="sng" dirty="0"/>
              <a:t>episode</a:t>
            </a:r>
            <a:r>
              <a:rPr lang="en-US" altLang="zh-TW" sz="2800" dirty="0"/>
              <a:t>.</a:t>
            </a:r>
            <a:endParaRPr lang="zh-TW" altLang="en-US" sz="2800" dirty="0"/>
          </a:p>
        </p:txBody>
      </p:sp>
      <p:sp>
        <p:nvSpPr>
          <p:cNvPr id="30" name="文字方塊 29"/>
          <p:cNvSpPr txBox="1"/>
          <p:nvPr/>
        </p:nvSpPr>
        <p:spPr>
          <a:xfrm>
            <a:off x="6044346" y="4551600"/>
            <a:ext cx="3029062"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Learn to maximize the  expected cumulative reward per episode</a:t>
            </a:r>
            <a:endParaRPr lang="zh-TW" altLang="en-US" sz="2400" dirty="0"/>
          </a:p>
        </p:txBody>
      </p:sp>
    </p:spTree>
    <p:extLst>
      <p:ext uri="{BB962C8B-B14F-4D97-AF65-F5344CB8AC3E}">
        <p14:creationId xmlns:p14="http://schemas.microsoft.com/office/powerpoint/2010/main" val="42606047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7" grpId="0" animBg="1"/>
      <p:bldP spid="13" grpId="0" animBg="1"/>
      <p:bldP spid="23" grpId="0"/>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Dueling DQN</a:t>
            </a:r>
            <a:endParaRPr lang="zh-TW" altLang="en-US" dirty="0"/>
          </a:p>
        </p:txBody>
      </p:sp>
      <p:pic>
        <p:nvPicPr>
          <p:cNvPr id="2050" name="Picture 2" descr="https://cdn-images-1.medium.com/max/880/1*N_t9I7MeejAoWlDuH1i7c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70" y="1305848"/>
            <a:ext cx="7343630" cy="539089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010025" y="105519"/>
            <a:ext cx="5133975" cy="1200329"/>
          </a:xfrm>
          <a:prstGeom prst="rect">
            <a:avLst/>
          </a:prstGeom>
        </p:spPr>
        <p:txBody>
          <a:bodyPr wrap="square">
            <a:spAutoFit/>
          </a:bodyPr>
          <a:lstStyle/>
          <a:p>
            <a:r>
              <a:rPr lang="en-US" altLang="zh-TW" dirty="0" err="1">
                <a:latin typeface="Lucida Grande"/>
              </a:rPr>
              <a:t>Ziyu</a:t>
            </a:r>
            <a:r>
              <a:rPr lang="en-US" altLang="zh-TW" dirty="0">
                <a:latin typeface="Lucida Grande"/>
              </a:rPr>
              <a:t> Wang</a:t>
            </a:r>
            <a:r>
              <a:rPr lang="en-US" altLang="zh-TW" dirty="0">
                <a:solidFill>
                  <a:srgbClr val="000000"/>
                </a:solidFill>
                <a:latin typeface="Lucida Grande"/>
              </a:rPr>
              <a:t>, </a:t>
            </a:r>
            <a:r>
              <a:rPr lang="en-US" altLang="zh-TW" dirty="0">
                <a:latin typeface="Lucida Grande"/>
              </a:rPr>
              <a:t>Tom </a:t>
            </a:r>
            <a:r>
              <a:rPr lang="en-US" altLang="zh-TW" dirty="0" err="1">
                <a:latin typeface="Lucida Grande"/>
              </a:rPr>
              <a:t>Schaul</a:t>
            </a:r>
            <a:r>
              <a:rPr lang="en-US" altLang="zh-TW" dirty="0">
                <a:solidFill>
                  <a:srgbClr val="000000"/>
                </a:solidFill>
                <a:latin typeface="Lucida Grande"/>
              </a:rPr>
              <a:t>, </a:t>
            </a:r>
            <a:r>
              <a:rPr lang="en-US" altLang="zh-TW" dirty="0">
                <a:latin typeface="Lucida Grande"/>
              </a:rPr>
              <a:t>Matteo Hessel</a:t>
            </a:r>
            <a:r>
              <a:rPr lang="en-US" altLang="zh-TW" dirty="0">
                <a:solidFill>
                  <a:srgbClr val="000000"/>
                </a:solidFill>
                <a:latin typeface="Lucida Grande"/>
              </a:rPr>
              <a:t>, </a:t>
            </a:r>
            <a:r>
              <a:rPr lang="en-US" altLang="zh-TW" dirty="0" err="1">
                <a:latin typeface="Lucida Grande"/>
              </a:rPr>
              <a:t>Hado</a:t>
            </a:r>
            <a:r>
              <a:rPr lang="en-US" altLang="zh-TW" dirty="0">
                <a:latin typeface="Lucida Grande"/>
              </a:rPr>
              <a:t> van Hasselt</a:t>
            </a:r>
            <a:r>
              <a:rPr lang="en-US" altLang="zh-TW" dirty="0">
                <a:solidFill>
                  <a:srgbClr val="000000"/>
                </a:solidFill>
                <a:latin typeface="Lucida Grande"/>
              </a:rPr>
              <a:t>, </a:t>
            </a:r>
            <a:r>
              <a:rPr lang="en-US" altLang="zh-TW" dirty="0">
                <a:latin typeface="Lucida Grande"/>
              </a:rPr>
              <a:t>Marc </a:t>
            </a:r>
            <a:r>
              <a:rPr lang="en-US" altLang="zh-TW" dirty="0" err="1">
                <a:latin typeface="Lucida Grande"/>
              </a:rPr>
              <a:t>Lanctot</a:t>
            </a:r>
            <a:r>
              <a:rPr lang="en-US" altLang="zh-TW" dirty="0">
                <a:solidFill>
                  <a:srgbClr val="000000"/>
                </a:solidFill>
                <a:latin typeface="Lucida Grande"/>
              </a:rPr>
              <a:t>, </a:t>
            </a:r>
            <a:r>
              <a:rPr lang="en-US" altLang="zh-TW" dirty="0">
                <a:latin typeface="Lucida Grande"/>
              </a:rPr>
              <a:t>Nando de Freitas, “</a:t>
            </a:r>
            <a:r>
              <a:rPr lang="en-US" altLang="zh-TW" dirty="0"/>
              <a:t>Dueling Network Architectures for Deep Reinforcement Learning</a:t>
            </a:r>
            <a:r>
              <a:rPr lang="en-US" altLang="zh-TW" dirty="0">
                <a:latin typeface="Lucida Grande"/>
              </a:rPr>
              <a:t>”, </a:t>
            </a:r>
            <a:r>
              <a:rPr lang="en-US" altLang="zh-TW" dirty="0" err="1">
                <a:latin typeface="Lucida Grande"/>
              </a:rPr>
              <a:t>arXiv</a:t>
            </a:r>
            <a:r>
              <a:rPr lang="en-US" altLang="zh-TW" dirty="0">
                <a:latin typeface="Lucida Grande"/>
              </a:rPr>
              <a:t> preprint, 2015</a:t>
            </a:r>
            <a:endParaRPr lang="zh-TW" altLang="en-US" dirty="0"/>
          </a:p>
        </p:txBody>
      </p:sp>
      <p:sp>
        <p:nvSpPr>
          <p:cNvPr id="6" name="文字方塊 5"/>
          <p:cNvSpPr txBox="1"/>
          <p:nvPr/>
        </p:nvSpPr>
        <p:spPr>
          <a:xfrm>
            <a:off x="155720" y="2413000"/>
            <a:ext cx="1181100" cy="830997"/>
          </a:xfrm>
          <a:prstGeom prst="rect">
            <a:avLst/>
          </a:prstGeom>
          <a:noFill/>
        </p:spPr>
        <p:txBody>
          <a:bodyPr wrap="square" rtlCol="0">
            <a:spAutoFit/>
          </a:bodyPr>
          <a:lstStyle/>
          <a:p>
            <a:pPr algn="ctr"/>
            <a:r>
              <a:rPr lang="en-US" altLang="zh-TW" sz="2400" dirty="0"/>
              <a:t>State</a:t>
            </a:r>
          </a:p>
          <a:p>
            <a:pPr algn="ctr"/>
            <a:r>
              <a:rPr lang="en-US" altLang="zh-TW" sz="2400" dirty="0"/>
              <a:t>s</a:t>
            </a:r>
            <a:endParaRPr lang="zh-TW" altLang="en-US" sz="2400" dirty="0"/>
          </a:p>
        </p:txBody>
      </p:sp>
      <p:sp>
        <p:nvSpPr>
          <p:cNvPr id="9" name="文字方塊 8"/>
          <p:cNvSpPr txBox="1"/>
          <p:nvPr/>
        </p:nvSpPr>
        <p:spPr>
          <a:xfrm>
            <a:off x="155720" y="4927600"/>
            <a:ext cx="1181100" cy="830997"/>
          </a:xfrm>
          <a:prstGeom prst="rect">
            <a:avLst/>
          </a:prstGeom>
          <a:noFill/>
        </p:spPr>
        <p:txBody>
          <a:bodyPr wrap="square" rtlCol="0">
            <a:spAutoFit/>
          </a:bodyPr>
          <a:lstStyle/>
          <a:p>
            <a:pPr algn="ctr"/>
            <a:r>
              <a:rPr lang="en-US" altLang="zh-TW" sz="2400" dirty="0"/>
              <a:t>State</a:t>
            </a:r>
          </a:p>
          <a:p>
            <a:pPr algn="ctr"/>
            <a:r>
              <a:rPr lang="en-US" altLang="zh-TW" sz="2400" dirty="0"/>
              <a:t>s</a:t>
            </a:r>
            <a:endParaRPr lang="zh-TW" altLang="en-US" sz="2400" dirty="0"/>
          </a:p>
        </p:txBody>
      </p:sp>
      <p:sp>
        <p:nvSpPr>
          <p:cNvPr id="10" name="文字方塊 9"/>
          <p:cNvSpPr txBox="1"/>
          <p:nvPr/>
        </p:nvSpPr>
        <p:spPr>
          <a:xfrm>
            <a:off x="6432550" y="2062649"/>
            <a:ext cx="1181100" cy="830997"/>
          </a:xfrm>
          <a:prstGeom prst="rect">
            <a:avLst/>
          </a:prstGeom>
          <a:noFill/>
        </p:spPr>
        <p:txBody>
          <a:bodyPr wrap="square" rtlCol="0">
            <a:spAutoFit/>
          </a:bodyPr>
          <a:lstStyle/>
          <a:p>
            <a:pPr algn="ctr"/>
            <a:r>
              <a:rPr lang="en-US" altLang="zh-TW" sz="2400" dirty="0"/>
              <a:t>Action</a:t>
            </a:r>
          </a:p>
          <a:p>
            <a:pPr algn="ctr"/>
            <a:r>
              <a:rPr lang="en-US" altLang="zh-TW" sz="2400" dirty="0"/>
              <a:t>a</a:t>
            </a:r>
            <a:endParaRPr lang="zh-TW" altLang="en-US" sz="2400" dirty="0"/>
          </a:p>
        </p:txBody>
      </p:sp>
      <p:sp>
        <p:nvSpPr>
          <p:cNvPr id="11" name="文字方塊 10"/>
          <p:cNvSpPr txBox="1"/>
          <p:nvPr/>
        </p:nvSpPr>
        <p:spPr>
          <a:xfrm>
            <a:off x="6672335" y="4040798"/>
            <a:ext cx="1181100" cy="830997"/>
          </a:xfrm>
          <a:prstGeom prst="rect">
            <a:avLst/>
          </a:prstGeom>
          <a:noFill/>
        </p:spPr>
        <p:txBody>
          <a:bodyPr wrap="square" rtlCol="0">
            <a:spAutoFit/>
          </a:bodyPr>
          <a:lstStyle/>
          <a:p>
            <a:pPr algn="ctr"/>
            <a:r>
              <a:rPr lang="en-US" altLang="zh-TW" sz="2400" dirty="0"/>
              <a:t>Action</a:t>
            </a:r>
          </a:p>
          <a:p>
            <a:pPr algn="ctr"/>
            <a:r>
              <a:rPr lang="en-US" altLang="zh-TW" sz="2400" dirty="0"/>
              <a:t>a</a:t>
            </a:r>
            <a:endParaRPr lang="zh-TW" altLang="en-US" sz="2400" dirty="0"/>
          </a:p>
        </p:txBody>
      </p:sp>
      <p:sp>
        <p:nvSpPr>
          <p:cNvPr id="12" name="文字方塊 11"/>
          <p:cNvSpPr txBox="1"/>
          <p:nvPr/>
        </p:nvSpPr>
        <p:spPr>
          <a:xfrm>
            <a:off x="7616970" y="2247314"/>
            <a:ext cx="1181100" cy="461665"/>
          </a:xfrm>
          <a:prstGeom prst="rect">
            <a:avLst/>
          </a:prstGeom>
          <a:noFill/>
        </p:spPr>
        <p:txBody>
          <a:bodyPr wrap="square" rtlCol="0">
            <a:spAutoFit/>
          </a:bodyPr>
          <a:lstStyle/>
          <a:p>
            <a:pPr algn="ctr"/>
            <a:r>
              <a:rPr lang="en-US" altLang="zh-TW" sz="2400" dirty="0"/>
              <a:t>Q(</a:t>
            </a:r>
            <a:r>
              <a:rPr lang="en-US" altLang="zh-TW" sz="2400" dirty="0" err="1"/>
              <a:t>s,a</a:t>
            </a:r>
            <a:r>
              <a:rPr lang="en-US" altLang="zh-TW" sz="2400" dirty="0"/>
              <a:t>)</a:t>
            </a:r>
            <a:endParaRPr lang="zh-TW" altLang="en-US" sz="2400" dirty="0"/>
          </a:p>
        </p:txBody>
      </p:sp>
      <p:sp>
        <p:nvSpPr>
          <p:cNvPr id="13" name="文字方塊 12"/>
          <p:cNvSpPr txBox="1"/>
          <p:nvPr/>
        </p:nvSpPr>
        <p:spPr>
          <a:xfrm>
            <a:off x="7616970" y="4973418"/>
            <a:ext cx="1181100" cy="461665"/>
          </a:xfrm>
          <a:prstGeom prst="rect">
            <a:avLst/>
          </a:prstGeom>
          <a:noFill/>
        </p:spPr>
        <p:txBody>
          <a:bodyPr wrap="square" rtlCol="0">
            <a:spAutoFit/>
          </a:bodyPr>
          <a:lstStyle/>
          <a:p>
            <a:pPr algn="ctr"/>
            <a:r>
              <a:rPr lang="en-US" altLang="zh-TW" sz="2400" dirty="0"/>
              <a:t>Q(</a:t>
            </a:r>
            <a:r>
              <a:rPr lang="en-US" altLang="zh-TW" sz="2400" dirty="0" err="1"/>
              <a:t>s,a</a:t>
            </a:r>
            <a:r>
              <a:rPr lang="en-US" altLang="zh-TW" sz="2400" dirty="0"/>
              <a:t>)</a:t>
            </a:r>
            <a:endParaRPr lang="zh-TW" altLang="en-US" sz="2400" dirty="0"/>
          </a:p>
        </p:txBody>
      </p:sp>
      <p:sp>
        <p:nvSpPr>
          <p:cNvPr id="14" name="文字方塊 13"/>
          <p:cNvSpPr txBox="1"/>
          <p:nvPr/>
        </p:nvSpPr>
        <p:spPr>
          <a:xfrm>
            <a:off x="6391420" y="3501217"/>
            <a:ext cx="933450" cy="461665"/>
          </a:xfrm>
          <a:prstGeom prst="rect">
            <a:avLst/>
          </a:prstGeom>
          <a:noFill/>
        </p:spPr>
        <p:txBody>
          <a:bodyPr wrap="square" rtlCol="0">
            <a:spAutoFit/>
          </a:bodyPr>
          <a:lstStyle/>
          <a:p>
            <a:pPr algn="ctr"/>
            <a:r>
              <a:rPr lang="en-US" altLang="zh-TW" sz="2400" dirty="0"/>
              <a:t>V(s)</a:t>
            </a:r>
            <a:endParaRPr lang="zh-TW" altLang="en-US" sz="2400" dirty="0"/>
          </a:p>
        </p:txBody>
      </p:sp>
      <p:sp>
        <p:nvSpPr>
          <p:cNvPr id="15" name="文字方塊 14"/>
          <p:cNvSpPr txBox="1"/>
          <p:nvPr/>
        </p:nvSpPr>
        <p:spPr>
          <a:xfrm>
            <a:off x="6336075" y="5996488"/>
            <a:ext cx="2807925" cy="461665"/>
          </a:xfrm>
          <a:prstGeom prst="rect">
            <a:avLst/>
          </a:prstGeom>
          <a:noFill/>
        </p:spPr>
        <p:txBody>
          <a:bodyPr wrap="square" rtlCol="0">
            <a:spAutoFit/>
          </a:bodyPr>
          <a:lstStyle/>
          <a:p>
            <a:pPr algn="ctr"/>
            <a:r>
              <a:rPr lang="en-US" altLang="zh-TW" sz="2400" dirty="0"/>
              <a:t>A(</a:t>
            </a:r>
            <a:r>
              <a:rPr lang="en-US" altLang="zh-TW" sz="2400" dirty="0" err="1"/>
              <a:t>s,a</a:t>
            </a:r>
            <a:r>
              <a:rPr lang="en-US" altLang="zh-TW" sz="2400" dirty="0"/>
              <a:t>)=Q(</a:t>
            </a:r>
            <a:r>
              <a:rPr lang="en-US" altLang="zh-TW" sz="2400" dirty="0" err="1"/>
              <a:t>s,a</a:t>
            </a:r>
            <a:r>
              <a:rPr lang="en-US" altLang="zh-TW" sz="2400" dirty="0"/>
              <a:t>)</a:t>
            </a:r>
            <a:r>
              <a:rPr lang="zh-TW" altLang="en-US" sz="2400" dirty="0"/>
              <a:t> </a:t>
            </a:r>
            <a:r>
              <a:rPr lang="en-US" altLang="zh-TW" sz="2400" dirty="0"/>
              <a:t>–</a:t>
            </a:r>
            <a:r>
              <a:rPr lang="zh-TW" altLang="en-US" sz="2400" dirty="0"/>
              <a:t> </a:t>
            </a:r>
            <a:r>
              <a:rPr lang="en-US" altLang="zh-TW" sz="2400" dirty="0"/>
              <a:t>V(s)</a:t>
            </a:r>
            <a:endParaRPr lang="zh-TW" altLang="en-US" sz="2400" dirty="0"/>
          </a:p>
        </p:txBody>
      </p:sp>
      <p:cxnSp>
        <p:nvCxnSpPr>
          <p:cNvPr id="8" name="直線單箭頭接點 7"/>
          <p:cNvCxnSpPr/>
          <p:nvPr/>
        </p:nvCxnSpPr>
        <p:spPr>
          <a:xfrm flipV="1">
            <a:off x="6432550" y="3873500"/>
            <a:ext cx="239785" cy="48260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685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Dueling DQN - Visualization</a:t>
            </a:r>
            <a:endParaRPr lang="zh-TW" altLang="en-US" dirty="0"/>
          </a:p>
        </p:txBody>
      </p:sp>
      <p:pic>
        <p:nvPicPr>
          <p:cNvPr id="4" name="enduro color - YouTube [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54113" y="1825625"/>
            <a:ext cx="6837362" cy="4351338"/>
          </a:xfrm>
        </p:spPr>
      </p:pic>
      <p:sp>
        <p:nvSpPr>
          <p:cNvPr id="5" name="文字方塊 4"/>
          <p:cNvSpPr txBox="1"/>
          <p:nvPr/>
        </p:nvSpPr>
        <p:spPr>
          <a:xfrm>
            <a:off x="5715000" y="6488668"/>
            <a:ext cx="3429000" cy="369332"/>
          </a:xfrm>
          <a:prstGeom prst="rect">
            <a:avLst/>
          </a:prstGeom>
          <a:noFill/>
        </p:spPr>
        <p:txBody>
          <a:bodyPr wrap="square" rtlCol="0">
            <a:spAutoFit/>
          </a:bodyPr>
          <a:lstStyle/>
          <a:p>
            <a:r>
              <a:rPr lang="en-US" altLang="zh-TW" dirty="0"/>
              <a:t>(from the link in the original paper)</a:t>
            </a:r>
            <a:endParaRPr lang="zh-TW" altLang="en-US" dirty="0"/>
          </a:p>
        </p:txBody>
      </p:sp>
    </p:spTree>
    <p:extLst>
      <p:ext uri="{BB962C8B-B14F-4D97-AF65-F5344CB8AC3E}">
        <p14:creationId xmlns:p14="http://schemas.microsoft.com/office/powerpoint/2010/main" val="2246213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Dueling DQN - Visualization</a:t>
            </a:r>
            <a:endParaRPr lang="zh-TW" altLang="en-US" dirty="0"/>
          </a:p>
        </p:txBody>
      </p:sp>
      <p:pic>
        <p:nvPicPr>
          <p:cNvPr id="4" name="breakout color - YouTube [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54113" y="1825625"/>
            <a:ext cx="6837362" cy="4351338"/>
          </a:xfrm>
        </p:spPr>
      </p:pic>
      <p:sp>
        <p:nvSpPr>
          <p:cNvPr id="5" name="文字方塊 4"/>
          <p:cNvSpPr txBox="1"/>
          <p:nvPr/>
        </p:nvSpPr>
        <p:spPr>
          <a:xfrm>
            <a:off x="5715000" y="6488668"/>
            <a:ext cx="3429000" cy="369332"/>
          </a:xfrm>
          <a:prstGeom prst="rect">
            <a:avLst/>
          </a:prstGeom>
          <a:noFill/>
        </p:spPr>
        <p:txBody>
          <a:bodyPr wrap="square" rtlCol="0">
            <a:spAutoFit/>
          </a:bodyPr>
          <a:lstStyle/>
          <a:p>
            <a:r>
              <a:rPr lang="en-US" altLang="zh-TW" dirty="0"/>
              <a:t>(from the link in the original paper)</a:t>
            </a:r>
            <a:endParaRPr lang="zh-TW" altLang="en-US" dirty="0"/>
          </a:p>
        </p:txBody>
      </p:sp>
    </p:spTree>
    <p:extLst>
      <p:ext uri="{BB962C8B-B14F-4D97-AF65-F5344CB8AC3E}">
        <p14:creationId xmlns:p14="http://schemas.microsoft.com/office/powerpoint/2010/main" val="1318879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Pathwise</a:t>
            </a:r>
            <a:r>
              <a:rPr lang="en-US" altLang="zh-TW" dirty="0"/>
              <a:t> Derivative Policy Gradient</a:t>
            </a:r>
            <a:endParaRPr lang="zh-TW" altLang="en-US" dirty="0"/>
          </a:p>
        </p:txBody>
      </p:sp>
      <mc:AlternateContent xmlns:mc="http://schemas.openxmlformats.org/markup-compatibility/2006">
        <mc:Choice xmlns:a14="http://schemas.microsoft.com/office/drawing/2010/main" Requires="a14">
          <p:sp>
            <p:nvSpPr>
              <p:cNvPr id="5" name="矩形 4"/>
              <p:cNvSpPr/>
              <p:nvPr/>
            </p:nvSpPr>
            <p:spPr>
              <a:xfrm>
                <a:off x="5324195" y="3171697"/>
                <a:ext cx="1041867" cy="211223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oMath>
                  </m:oMathPara>
                </a14:m>
                <a:endParaRPr lang="zh-TW" altLang="en-US" sz="2800" dirty="0"/>
              </a:p>
            </p:txBody>
          </p:sp>
        </mc:Choice>
        <mc:Fallback>
          <p:sp>
            <p:nvSpPr>
              <p:cNvPr id="5" name="矩形 4"/>
              <p:cNvSpPr>
                <a:spLocks noRot="1" noChangeAspect="1" noMove="1" noResize="1" noEditPoints="1" noAdjustHandles="1" noChangeArrowheads="1" noChangeShapeType="1" noTextEdit="1"/>
              </p:cNvSpPr>
              <p:nvPr/>
            </p:nvSpPr>
            <p:spPr>
              <a:xfrm>
                <a:off x="5324195" y="3171697"/>
                <a:ext cx="1041867" cy="2112236"/>
              </a:xfrm>
              <a:prstGeom prst="rect">
                <a:avLst/>
              </a:prstGeom>
              <a:blipFill>
                <a:blip r:embed="rId3"/>
                <a:stretch>
                  <a:fillRect/>
                </a:stretch>
              </a:blipFill>
            </p:spPr>
            <p:txBody>
              <a:bodyPr/>
              <a:lstStyle/>
              <a:p>
                <a:r>
                  <a:rPr lang="zh-TW" altLang="en-US">
                    <a:noFill/>
                  </a:rPr>
                  <a:t> </a:t>
                </a:r>
              </a:p>
            </p:txBody>
          </p:sp>
        </mc:Fallback>
      </mc:AlternateContent>
      <p:cxnSp>
        <p:nvCxnSpPr>
          <p:cNvPr id="4" name="直線單箭頭接點 3"/>
          <p:cNvCxnSpPr>
            <a:cxnSpLocks/>
          </p:cNvCxnSpPr>
          <p:nvPr/>
        </p:nvCxnSpPr>
        <p:spPr>
          <a:xfrm>
            <a:off x="6366062" y="4227815"/>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文字方塊 14"/>
              <p:cNvSpPr txBox="1"/>
              <p:nvPr/>
            </p:nvSpPr>
            <p:spPr>
              <a:xfrm>
                <a:off x="6885777" y="4043149"/>
                <a:ext cx="1150251"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e>
                      </m:d>
                    </m:oMath>
                  </m:oMathPara>
                </a14:m>
                <a:endParaRPr lang="zh-TW" altLang="en-US" sz="2400" dirty="0"/>
              </a:p>
            </p:txBody>
          </p:sp>
        </mc:Choice>
        <mc:Fallback>
          <p:sp>
            <p:nvSpPr>
              <p:cNvPr id="15" name="文字方塊 14"/>
              <p:cNvSpPr txBox="1">
                <a:spLocks noRot="1" noChangeAspect="1" noMove="1" noResize="1" noEditPoints="1" noAdjustHandles="1" noChangeArrowheads="1" noChangeShapeType="1" noTextEdit="1"/>
              </p:cNvSpPr>
              <p:nvPr/>
            </p:nvSpPr>
            <p:spPr>
              <a:xfrm>
                <a:off x="6885777" y="4043149"/>
                <a:ext cx="1150251" cy="369332"/>
              </a:xfrm>
              <a:prstGeom prst="rect">
                <a:avLst/>
              </a:prstGeom>
              <a:blipFill>
                <a:blip r:embed="rId4"/>
                <a:stretch>
                  <a:fillRect l="-8511" b="-27869"/>
                </a:stretch>
              </a:blipFill>
            </p:spPr>
            <p:txBody>
              <a:bodyPr/>
              <a:lstStyle/>
              <a:p>
                <a:r>
                  <a:rPr lang="zh-TW" altLang="en-US">
                    <a:noFill/>
                  </a:rPr>
                  <a:t> </a:t>
                </a:r>
              </a:p>
            </p:txBody>
          </p:sp>
        </mc:Fallback>
      </mc:AlternateContent>
      <p:cxnSp>
        <p:nvCxnSpPr>
          <p:cNvPr id="6" name="直線單箭頭接點 5"/>
          <p:cNvCxnSpPr>
            <a:cxnSpLocks/>
          </p:cNvCxnSpPr>
          <p:nvPr/>
        </p:nvCxnSpPr>
        <p:spPr>
          <a:xfrm>
            <a:off x="4818790" y="3697284"/>
            <a:ext cx="5202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群組 6"/>
          <p:cNvGrpSpPr/>
          <p:nvPr/>
        </p:nvGrpSpPr>
        <p:grpSpPr>
          <a:xfrm>
            <a:off x="4401422" y="3242145"/>
            <a:ext cx="402546" cy="910282"/>
            <a:chOff x="4942922" y="3228766"/>
            <a:chExt cx="402546" cy="910282"/>
          </a:xfrm>
        </p:grpSpPr>
        <p:sp>
          <p:nvSpPr>
            <p:cNvPr id="8" name="矩形 7"/>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9" name="矩形 8"/>
                <p:cNvSpPr/>
                <p:nvPr/>
              </p:nvSpPr>
              <p:spPr>
                <a:xfrm>
                  <a:off x="4942922" y="3453073"/>
                  <a:ext cx="40254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𝑠</m:t>
                        </m:r>
                      </m:oMath>
                    </m:oMathPara>
                  </a14:m>
                  <a:endParaRPr lang="zh-TW" altLang="en-US" sz="2400" dirty="0"/>
                </a:p>
              </p:txBody>
            </p:sp>
          </mc:Choice>
          <mc:Fallback>
            <p:sp>
              <p:nvSpPr>
                <p:cNvPr id="9" name="矩形 8"/>
                <p:cNvSpPr>
                  <a:spLocks noRot="1" noChangeAspect="1" noMove="1" noResize="1" noEditPoints="1" noAdjustHandles="1" noChangeArrowheads="1" noChangeShapeType="1" noTextEdit="1"/>
                </p:cNvSpPr>
                <p:nvPr/>
              </p:nvSpPr>
              <p:spPr>
                <a:xfrm>
                  <a:off x="4942922" y="3453073"/>
                  <a:ext cx="402546" cy="461665"/>
                </a:xfrm>
                <a:prstGeom prst="rect">
                  <a:avLst/>
                </a:prstGeom>
                <a:blipFill>
                  <a:blip r:embed="rId5"/>
                  <a:stretch>
                    <a:fillRect/>
                  </a:stretch>
                </a:blipFill>
              </p:spPr>
              <p:txBody>
                <a:bodyPr/>
                <a:lstStyle/>
                <a:p>
                  <a:r>
                    <a:rPr lang="zh-TW" altLang="en-US">
                      <a:noFill/>
                    </a:rPr>
                    <a:t> </a:t>
                  </a:r>
                </a:p>
              </p:txBody>
            </p:sp>
          </mc:Fallback>
        </mc:AlternateContent>
      </p:grpSp>
      <p:grpSp>
        <p:nvGrpSpPr>
          <p:cNvPr id="11" name="群組 10"/>
          <p:cNvGrpSpPr/>
          <p:nvPr/>
        </p:nvGrpSpPr>
        <p:grpSpPr>
          <a:xfrm>
            <a:off x="4396749" y="4373651"/>
            <a:ext cx="432619" cy="910282"/>
            <a:chOff x="1450266" y="4220920"/>
            <a:chExt cx="432619" cy="910282"/>
          </a:xfrm>
        </p:grpSpPr>
        <p:sp>
          <p:nvSpPr>
            <p:cNvPr id="13" name="矩形 12"/>
            <p:cNvSpPr/>
            <p:nvPr/>
          </p:nvSpPr>
          <p:spPr>
            <a:xfrm>
              <a:off x="1464075" y="4220920"/>
              <a:ext cx="381000" cy="91028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4" name="矩形 13"/>
                <p:cNvSpPr/>
                <p:nvPr/>
              </p:nvSpPr>
              <p:spPr>
                <a:xfrm>
                  <a:off x="1450266" y="4405586"/>
                  <a:ext cx="432619"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𝑎</m:t>
                        </m:r>
                      </m:oMath>
                    </m:oMathPara>
                  </a14:m>
                  <a:endParaRPr lang="zh-TW" altLang="en-US" sz="2400" dirty="0"/>
                </a:p>
              </p:txBody>
            </p:sp>
          </mc:Choice>
          <mc:Fallback>
            <p:sp>
              <p:nvSpPr>
                <p:cNvPr id="14" name="矩形 13"/>
                <p:cNvSpPr>
                  <a:spLocks noRot="1" noChangeAspect="1" noMove="1" noResize="1" noEditPoints="1" noAdjustHandles="1" noChangeArrowheads="1" noChangeShapeType="1" noTextEdit="1"/>
                </p:cNvSpPr>
                <p:nvPr/>
              </p:nvSpPr>
              <p:spPr>
                <a:xfrm>
                  <a:off x="1450266" y="4405586"/>
                  <a:ext cx="432619" cy="461665"/>
                </a:xfrm>
                <a:prstGeom prst="rect">
                  <a:avLst/>
                </a:prstGeom>
                <a:blipFill>
                  <a:blip r:embed="rId6"/>
                  <a:stretch>
                    <a:fillRect/>
                  </a:stretch>
                </a:blipFill>
              </p:spPr>
              <p:txBody>
                <a:bodyPr/>
                <a:lstStyle/>
                <a:p>
                  <a:r>
                    <a:rPr lang="zh-TW" altLang="en-US">
                      <a:noFill/>
                    </a:rPr>
                    <a:t> </a:t>
                  </a:r>
                </a:p>
              </p:txBody>
            </p:sp>
          </mc:Fallback>
        </mc:AlternateContent>
      </p:grpSp>
      <p:cxnSp>
        <p:nvCxnSpPr>
          <p:cNvPr id="18" name="直線單箭頭接點 17"/>
          <p:cNvCxnSpPr>
            <a:cxnSpLocks/>
          </p:cNvCxnSpPr>
          <p:nvPr/>
        </p:nvCxnSpPr>
        <p:spPr>
          <a:xfrm>
            <a:off x="4803968" y="4828792"/>
            <a:ext cx="5202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826880" y="4195595"/>
            <a:ext cx="1041867" cy="126639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p:grpSp>
        <p:nvGrpSpPr>
          <p:cNvPr id="24" name="群組 23"/>
          <p:cNvGrpSpPr/>
          <p:nvPr/>
        </p:nvGrpSpPr>
        <p:grpSpPr>
          <a:xfrm>
            <a:off x="641384" y="1534071"/>
            <a:ext cx="3529141" cy="852541"/>
            <a:chOff x="4346705" y="629628"/>
            <a:chExt cx="3529141" cy="852541"/>
          </a:xfrm>
        </p:grpSpPr>
        <mc:AlternateContent xmlns:mc="http://schemas.openxmlformats.org/markup-compatibility/2006">
          <mc:Choice xmlns:a14="http://schemas.microsoft.com/office/drawing/2010/main" Requires="a14">
            <p:sp>
              <p:nvSpPr>
                <p:cNvPr id="22" name="文字方塊 21"/>
                <p:cNvSpPr txBox="1"/>
                <p:nvPr/>
              </p:nvSpPr>
              <p:spPr>
                <a:xfrm>
                  <a:off x="5194727" y="629628"/>
                  <a:ext cx="2681119" cy="852541"/>
                </a:xfrm>
                <a:prstGeom prst="rect">
                  <a:avLst/>
                </a:prstGeom>
                <a:noFill/>
              </p:spPr>
              <p:txBody>
                <a:bodyPr wrap="none" lIns="0" tIns="0" rIns="0" bIns="0" rtlCol="0">
                  <a:spAutoFit/>
                </a:bodyPr>
                <a:lstStyle/>
                <a:p>
                  <a:endParaRPr lang="en-US" altLang="zh-TW" sz="2400" i="1" dirty="0">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𝑎𝑟𝑔</m:t>
                        </m:r>
                        <m:func>
                          <m:funcPr>
                            <m:ctrlPr>
                              <a:rPr lang="en-US" altLang="zh-TW" sz="2400" b="0" i="1" smtClean="0">
                                <a:latin typeface="Cambria Math" panose="02040503050406030204" pitchFamily="18" charset="0"/>
                              </a:rPr>
                            </m:ctrlPr>
                          </m:funcPr>
                          <m:fName>
                            <m:limLow>
                              <m:limLowPr>
                                <m:ctrlPr>
                                  <a:rPr lang="en-US" altLang="zh-TW" sz="2400" b="0" i="1" smtClean="0">
                                    <a:latin typeface="Cambria Math" panose="02040503050406030204" pitchFamily="18" charset="0"/>
                                  </a:rPr>
                                </m:ctrlPr>
                              </m:limLowPr>
                              <m:e>
                                <m:r>
                                  <m:rPr>
                                    <m:sty m:val="p"/>
                                  </m:rPr>
                                  <a:rPr lang="en-US" altLang="zh-TW" sz="2400" b="0" i="0" smtClean="0">
                                    <a:latin typeface="Cambria Math" panose="02040503050406030204" pitchFamily="18" charset="0"/>
                                  </a:rPr>
                                  <m:t>max</m:t>
                                </m:r>
                              </m:e>
                              <m:lim>
                                <m:r>
                                  <a:rPr lang="en-US" altLang="zh-TW" sz="2400" b="0" i="1" smtClean="0">
                                    <a:latin typeface="Cambria Math" panose="02040503050406030204" pitchFamily="18" charset="0"/>
                                  </a:rPr>
                                  <m:t>𝑎</m:t>
                                </m:r>
                              </m:lim>
                            </m:limLow>
                          </m:fName>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i="1">
                                    <a:latin typeface="Cambria Math" panose="02040503050406030204" pitchFamily="18" charset="0"/>
                                  </a:rPr>
                                </m:ctrlPr>
                              </m:dPr>
                              <m:e>
                                <m:r>
                                  <a:rPr lang="en-US" altLang="zh-TW" sz="2400" i="1">
                                    <a:latin typeface="Cambria Math" panose="02040503050406030204" pitchFamily="18" charset="0"/>
                                  </a:rPr>
                                  <m:t>𝑠</m:t>
                                </m:r>
                                <m:r>
                                  <a:rPr lang="en-US" altLang="zh-TW" sz="2400" i="1">
                                    <a:latin typeface="Cambria Math" panose="02040503050406030204" pitchFamily="18" charset="0"/>
                                  </a:rPr>
                                  <m:t>,</m:t>
                                </m:r>
                                <m:r>
                                  <a:rPr lang="en-US" altLang="zh-TW" sz="2400" i="1">
                                    <a:latin typeface="Cambria Math" panose="02040503050406030204" pitchFamily="18" charset="0"/>
                                  </a:rPr>
                                  <m:t>𝑎</m:t>
                                </m:r>
                              </m:e>
                            </m:d>
                          </m:e>
                        </m:func>
                      </m:oMath>
                    </m:oMathPara>
                  </a14:m>
                  <a:endParaRPr lang="zh-TW" altLang="en-US" sz="2400" dirty="0"/>
                </a:p>
              </p:txBody>
            </p:sp>
          </mc:Choice>
          <mc:Fallback>
            <p:sp>
              <p:nvSpPr>
                <p:cNvPr id="22" name="文字方塊 21"/>
                <p:cNvSpPr txBox="1">
                  <a:spLocks noRot="1" noChangeAspect="1" noMove="1" noResize="1" noEditPoints="1" noAdjustHandles="1" noChangeArrowheads="1" noChangeShapeType="1" noTextEdit="1"/>
                </p:cNvSpPr>
                <p:nvPr/>
              </p:nvSpPr>
              <p:spPr>
                <a:xfrm>
                  <a:off x="5194727" y="629628"/>
                  <a:ext cx="2681119" cy="852541"/>
                </a:xfrm>
                <a:prstGeom prst="rect">
                  <a:avLst/>
                </a:prstGeom>
                <a:blipFill>
                  <a:blip r:embed="rId7"/>
                  <a:stretch>
                    <a:fillRect b="-500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3" name="矩形 22"/>
                <p:cNvSpPr/>
                <p:nvPr/>
              </p:nvSpPr>
              <p:spPr>
                <a:xfrm>
                  <a:off x="4346705" y="956486"/>
                  <a:ext cx="950773"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𝜋</m:t>
                            </m:r>
                          </m:e>
                          <m:sup>
                            <m:r>
                              <a:rPr lang="en-US" altLang="zh-TW" sz="2400" i="1">
                                <a:latin typeface="Cambria Math" panose="02040503050406030204" pitchFamily="18" charset="0"/>
                              </a:rPr>
                              <m:t>′</m:t>
                            </m:r>
                          </m:sup>
                        </m:sSup>
                        <m:d>
                          <m:dPr>
                            <m:ctrlPr>
                              <a:rPr lang="en-US" altLang="zh-TW" sz="2400" i="1">
                                <a:latin typeface="Cambria Math" panose="02040503050406030204" pitchFamily="18" charset="0"/>
                              </a:rPr>
                            </m:ctrlPr>
                          </m:dPr>
                          <m:e>
                            <m:r>
                              <a:rPr lang="en-US" altLang="zh-TW" sz="2400" i="1">
                                <a:latin typeface="Cambria Math" panose="02040503050406030204" pitchFamily="18" charset="0"/>
                              </a:rPr>
                              <m:t>𝑠</m:t>
                            </m:r>
                          </m:e>
                        </m:d>
                      </m:oMath>
                    </m:oMathPara>
                  </a14:m>
                  <a:endParaRPr lang="zh-TW" altLang="en-US" sz="2400" dirty="0"/>
                </a:p>
              </p:txBody>
            </p:sp>
          </mc:Choice>
          <mc:Fallback>
            <p:sp>
              <p:nvSpPr>
                <p:cNvPr id="23" name="矩形 22"/>
                <p:cNvSpPr>
                  <a:spLocks noRot="1" noChangeAspect="1" noMove="1" noResize="1" noEditPoints="1" noAdjustHandles="1" noChangeArrowheads="1" noChangeShapeType="1" noTextEdit="1"/>
                </p:cNvSpPr>
                <p:nvPr/>
              </p:nvSpPr>
              <p:spPr>
                <a:xfrm>
                  <a:off x="4346705" y="956486"/>
                  <a:ext cx="950773" cy="461665"/>
                </a:xfrm>
                <a:prstGeom prst="rect">
                  <a:avLst/>
                </a:prstGeom>
                <a:blipFill>
                  <a:blip r:embed="rId8"/>
                  <a:stretch>
                    <a:fillRect/>
                  </a:stretch>
                </a:blipFill>
              </p:spPr>
              <p:txBody>
                <a:bodyPr/>
                <a:lstStyle/>
                <a:p>
                  <a:r>
                    <a:rPr lang="zh-TW" altLang="en-US">
                      <a:noFill/>
                    </a:rPr>
                    <a:t> </a:t>
                  </a:r>
                </a:p>
              </p:txBody>
            </p:sp>
          </mc:Fallback>
        </mc:AlternateContent>
      </p:grpSp>
      <p:grpSp>
        <p:nvGrpSpPr>
          <p:cNvPr id="27" name="群組 26"/>
          <p:cNvGrpSpPr/>
          <p:nvPr/>
        </p:nvGrpSpPr>
        <p:grpSpPr>
          <a:xfrm>
            <a:off x="1880538" y="4558316"/>
            <a:ext cx="969164" cy="732141"/>
            <a:chOff x="1957548" y="3077308"/>
            <a:chExt cx="969164" cy="732141"/>
          </a:xfrm>
        </p:grpSpPr>
        <p:sp>
          <p:nvSpPr>
            <p:cNvPr id="25" name="文字方塊 24"/>
            <p:cNvSpPr txBox="1"/>
            <p:nvPr/>
          </p:nvSpPr>
          <p:spPr>
            <a:xfrm>
              <a:off x="1957548" y="3077308"/>
              <a:ext cx="969164" cy="461665"/>
            </a:xfrm>
            <a:prstGeom prst="rect">
              <a:avLst/>
            </a:prstGeom>
            <a:noFill/>
          </p:spPr>
          <p:txBody>
            <a:bodyPr wrap="square" rtlCol="0">
              <a:spAutoFit/>
            </a:bodyPr>
            <a:lstStyle/>
            <a:p>
              <a:pPr algn="ctr"/>
              <a:r>
                <a:rPr lang="en-US" altLang="zh-TW" sz="2400" dirty="0"/>
                <a:t>Actor</a:t>
              </a:r>
              <a:endParaRPr lang="zh-TW" altLang="en-US" sz="2400" dirty="0"/>
            </a:p>
          </p:txBody>
        </p:sp>
        <mc:AlternateContent xmlns:mc="http://schemas.openxmlformats.org/markup-compatibility/2006">
          <mc:Choice xmlns:a14="http://schemas.microsoft.com/office/drawing/2010/main" Requires="a14">
            <p:sp>
              <p:nvSpPr>
                <p:cNvPr id="26" name="矩形 25"/>
                <p:cNvSpPr/>
                <p:nvPr/>
              </p:nvSpPr>
              <p:spPr>
                <a:xfrm>
                  <a:off x="2243103" y="3347784"/>
                  <a:ext cx="442942"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𝜋</m:t>
                        </m:r>
                      </m:oMath>
                    </m:oMathPara>
                  </a14:m>
                  <a:endParaRPr lang="zh-TW" altLang="en-US" sz="2400" dirty="0"/>
                </a:p>
              </p:txBody>
            </p:sp>
          </mc:Choice>
          <mc:Fallback>
            <p:sp>
              <p:nvSpPr>
                <p:cNvPr id="26" name="矩形 25"/>
                <p:cNvSpPr>
                  <a:spLocks noRot="1" noChangeAspect="1" noMove="1" noResize="1" noEditPoints="1" noAdjustHandles="1" noChangeArrowheads="1" noChangeShapeType="1" noTextEdit="1"/>
                </p:cNvSpPr>
                <p:nvPr/>
              </p:nvSpPr>
              <p:spPr>
                <a:xfrm>
                  <a:off x="2243103" y="3347784"/>
                  <a:ext cx="442942" cy="461665"/>
                </a:xfrm>
                <a:prstGeom prst="rect">
                  <a:avLst/>
                </a:prstGeom>
                <a:blipFill>
                  <a:blip r:embed="rId9"/>
                  <a:stretch>
                    <a:fillRect/>
                  </a:stretch>
                </a:blipFill>
              </p:spPr>
              <p:txBody>
                <a:bodyPr/>
                <a:lstStyle/>
                <a:p>
                  <a:r>
                    <a:rPr lang="zh-TW" altLang="en-US">
                      <a:noFill/>
                    </a:rPr>
                    <a:t> </a:t>
                  </a:r>
                </a:p>
              </p:txBody>
            </p:sp>
          </mc:Fallback>
        </mc:AlternateContent>
      </p:grpSp>
      <p:cxnSp>
        <p:nvCxnSpPr>
          <p:cNvPr id="28" name="直線單箭頭接點 27"/>
          <p:cNvCxnSpPr>
            <a:cxnSpLocks/>
          </p:cNvCxnSpPr>
          <p:nvPr/>
        </p:nvCxnSpPr>
        <p:spPr>
          <a:xfrm>
            <a:off x="1298755" y="4822313"/>
            <a:ext cx="5202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894710" y="4367174"/>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30" name="矩形 29"/>
              <p:cNvSpPr/>
              <p:nvPr/>
            </p:nvSpPr>
            <p:spPr>
              <a:xfrm>
                <a:off x="882300" y="4558316"/>
                <a:ext cx="40254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𝑠</m:t>
                      </m:r>
                    </m:oMath>
                  </m:oMathPara>
                </a14:m>
                <a:endParaRPr lang="zh-TW" altLang="en-US" sz="2400" dirty="0"/>
              </a:p>
            </p:txBody>
          </p:sp>
        </mc:Choice>
        <mc:Fallback>
          <p:sp>
            <p:nvSpPr>
              <p:cNvPr id="30" name="矩形 29"/>
              <p:cNvSpPr>
                <a:spLocks noRot="1" noChangeAspect="1" noMove="1" noResize="1" noEditPoints="1" noAdjustHandles="1" noChangeArrowheads="1" noChangeShapeType="1" noTextEdit="1"/>
              </p:cNvSpPr>
              <p:nvPr/>
            </p:nvSpPr>
            <p:spPr>
              <a:xfrm>
                <a:off x="882300" y="4558316"/>
                <a:ext cx="402546" cy="461665"/>
              </a:xfrm>
              <a:prstGeom prst="rect">
                <a:avLst/>
              </a:prstGeom>
              <a:blipFill>
                <a:blip r:embed="rId10"/>
                <a:stretch>
                  <a:fillRect/>
                </a:stretch>
              </a:blipFill>
            </p:spPr>
            <p:txBody>
              <a:bodyPr/>
              <a:lstStyle/>
              <a:p>
                <a:r>
                  <a:rPr lang="zh-TW" altLang="en-US">
                    <a:noFill/>
                  </a:rPr>
                  <a:t> </a:t>
                </a:r>
              </a:p>
            </p:txBody>
          </p:sp>
        </mc:Fallback>
      </mc:AlternateContent>
      <p:cxnSp>
        <p:nvCxnSpPr>
          <p:cNvPr id="31" name="直線單箭頭接點 30"/>
          <p:cNvCxnSpPr>
            <a:cxnSpLocks/>
          </p:cNvCxnSpPr>
          <p:nvPr/>
        </p:nvCxnSpPr>
        <p:spPr>
          <a:xfrm>
            <a:off x="2868747" y="4828792"/>
            <a:ext cx="5202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群組 31"/>
          <p:cNvGrpSpPr/>
          <p:nvPr/>
        </p:nvGrpSpPr>
        <p:grpSpPr>
          <a:xfrm>
            <a:off x="3431493" y="4373651"/>
            <a:ext cx="432619" cy="910282"/>
            <a:chOff x="1450266" y="4220920"/>
            <a:chExt cx="432619" cy="910282"/>
          </a:xfrm>
        </p:grpSpPr>
        <p:sp>
          <p:nvSpPr>
            <p:cNvPr id="33" name="矩形 32"/>
            <p:cNvSpPr/>
            <p:nvPr/>
          </p:nvSpPr>
          <p:spPr>
            <a:xfrm>
              <a:off x="1464075" y="4220920"/>
              <a:ext cx="381000" cy="91028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34" name="矩形 33"/>
                <p:cNvSpPr/>
                <p:nvPr/>
              </p:nvSpPr>
              <p:spPr>
                <a:xfrm>
                  <a:off x="1450266" y="4405586"/>
                  <a:ext cx="432619"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𝑎</m:t>
                        </m:r>
                      </m:oMath>
                    </m:oMathPara>
                  </a14:m>
                  <a:endParaRPr lang="zh-TW" altLang="en-US" sz="2400" dirty="0"/>
                </a:p>
              </p:txBody>
            </p:sp>
          </mc:Choice>
          <mc:Fallback>
            <p:sp>
              <p:nvSpPr>
                <p:cNvPr id="34" name="矩形 33"/>
                <p:cNvSpPr>
                  <a:spLocks noRot="1" noChangeAspect="1" noMove="1" noResize="1" noEditPoints="1" noAdjustHandles="1" noChangeArrowheads="1" noChangeShapeType="1" noTextEdit="1"/>
                </p:cNvSpPr>
                <p:nvPr/>
              </p:nvSpPr>
              <p:spPr>
                <a:xfrm>
                  <a:off x="1450266" y="4405586"/>
                  <a:ext cx="432619" cy="461665"/>
                </a:xfrm>
                <a:prstGeom prst="rect">
                  <a:avLst/>
                </a:prstGeom>
                <a:blipFill>
                  <a:blip r:embed="rId11"/>
                  <a:stretch>
                    <a:fillRect/>
                  </a:stretch>
                </a:blipFill>
              </p:spPr>
              <p:txBody>
                <a:bodyPr/>
                <a:lstStyle/>
                <a:p>
                  <a:r>
                    <a:rPr lang="zh-TW" altLang="en-US">
                      <a:noFill/>
                    </a:rPr>
                    <a:t> </a:t>
                  </a:r>
                </a:p>
              </p:txBody>
            </p:sp>
          </mc:Fallback>
        </mc:AlternateContent>
      </p:grpSp>
      <p:sp>
        <p:nvSpPr>
          <p:cNvPr id="35" name="箭號: 向右 34"/>
          <p:cNvSpPr/>
          <p:nvPr/>
        </p:nvSpPr>
        <p:spPr>
          <a:xfrm rot="16200000">
            <a:off x="8001671" y="3866677"/>
            <a:ext cx="640214"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36" name="文字方塊 35"/>
              <p:cNvSpPr txBox="1"/>
              <p:nvPr/>
            </p:nvSpPr>
            <p:spPr>
              <a:xfrm>
                <a:off x="1227267" y="3668887"/>
                <a:ext cx="2376895" cy="461665"/>
              </a:xfrm>
              <a:prstGeom prst="rect">
                <a:avLst/>
              </a:prstGeom>
              <a:noFill/>
            </p:spPr>
            <p:txBody>
              <a:bodyPr wrap="square" rtlCol="0">
                <a:spAutoFit/>
              </a:bodyPr>
              <a:lstStyle/>
              <a:p>
                <a:pPr algn="ctr"/>
                <a:r>
                  <a:rPr lang="en-US" altLang="zh-TW" sz="2400" dirty="0"/>
                  <a:t>Update </a:t>
                </a:r>
                <a14:m>
                  <m:oMath xmlns:m="http://schemas.openxmlformats.org/officeDocument/2006/math">
                    <m:r>
                      <a:rPr lang="zh-TW" altLang="en-US" sz="2400" i="1">
                        <a:latin typeface="Cambria Math" panose="02040503050406030204" pitchFamily="18" charset="0"/>
                      </a:rPr>
                      <m:t>𝜋</m:t>
                    </m:r>
                    <m:r>
                      <a:rPr lang="zh-TW" altLang="en-US" sz="2400" i="1" smtClean="0">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𝜋</m:t>
                        </m:r>
                      </m:e>
                      <m:sup>
                        <m:r>
                          <a:rPr lang="en-US" altLang="zh-TW" sz="2400" i="1">
                            <a:latin typeface="Cambria Math" panose="02040503050406030204" pitchFamily="18" charset="0"/>
                          </a:rPr>
                          <m:t>′</m:t>
                        </m:r>
                      </m:sup>
                    </m:sSup>
                  </m:oMath>
                </a14:m>
                <a:endParaRPr lang="zh-TW" altLang="en-US" sz="2400" dirty="0"/>
              </a:p>
            </p:txBody>
          </p:sp>
        </mc:Choice>
        <mc:Fallback>
          <p:sp>
            <p:nvSpPr>
              <p:cNvPr id="36" name="文字方塊 35"/>
              <p:cNvSpPr txBox="1">
                <a:spLocks noRot="1" noChangeAspect="1" noMove="1" noResize="1" noEditPoints="1" noAdjustHandles="1" noChangeArrowheads="1" noChangeShapeType="1" noTextEdit="1"/>
              </p:cNvSpPr>
              <p:nvPr/>
            </p:nvSpPr>
            <p:spPr>
              <a:xfrm>
                <a:off x="1227267" y="3668887"/>
                <a:ext cx="2376895" cy="461665"/>
              </a:xfrm>
              <a:prstGeom prst="rect">
                <a:avLst/>
              </a:prstGeom>
              <a:blipFill>
                <a:blip r:embed="rId12"/>
                <a:stretch>
                  <a:fillRect t="-10526" b="-28947"/>
                </a:stretch>
              </a:blipFill>
            </p:spPr>
            <p:txBody>
              <a:bodyPr/>
              <a:lstStyle/>
              <a:p>
                <a:r>
                  <a:rPr lang="zh-TW" altLang="en-US">
                    <a:noFill/>
                  </a:rPr>
                  <a:t> </a:t>
                </a:r>
              </a:p>
            </p:txBody>
          </p:sp>
        </mc:Fallback>
      </mc:AlternateContent>
      <p:sp>
        <p:nvSpPr>
          <p:cNvPr id="37" name="文字方塊 36"/>
          <p:cNvSpPr txBox="1"/>
          <p:nvPr/>
        </p:nvSpPr>
        <p:spPr>
          <a:xfrm>
            <a:off x="3924187" y="4582147"/>
            <a:ext cx="388486"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8" name="文字方塊 37"/>
          <p:cNvSpPr txBox="1"/>
          <p:nvPr/>
        </p:nvSpPr>
        <p:spPr>
          <a:xfrm>
            <a:off x="2166093" y="5840547"/>
            <a:ext cx="3951745" cy="523220"/>
          </a:xfrm>
          <a:prstGeom prst="rect">
            <a:avLst/>
          </a:prstGeom>
          <a:noFill/>
        </p:spPr>
        <p:txBody>
          <a:bodyPr wrap="square" rtlCol="0">
            <a:spAutoFit/>
          </a:bodyPr>
          <a:lstStyle/>
          <a:p>
            <a:pPr algn="ctr"/>
            <a:r>
              <a:rPr lang="en-US" altLang="zh-TW" sz="2800" dirty="0"/>
              <a:t>This is a large network</a:t>
            </a:r>
            <a:endParaRPr lang="zh-TW" altLang="en-US" sz="2800" dirty="0"/>
          </a:p>
        </p:txBody>
      </p:sp>
      <p:sp>
        <p:nvSpPr>
          <p:cNvPr id="39" name="右大括弧 38"/>
          <p:cNvSpPr/>
          <p:nvPr/>
        </p:nvSpPr>
        <p:spPr>
          <a:xfrm rot="5400000">
            <a:off x="3905704" y="3005559"/>
            <a:ext cx="425450" cy="5052545"/>
          </a:xfrm>
          <a:prstGeom prst="rightBrace">
            <a:avLst>
              <a:gd name="adj1" fmla="val 3818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0" name="文字方塊 39"/>
          <p:cNvSpPr txBox="1"/>
          <p:nvPr/>
        </p:nvSpPr>
        <p:spPr>
          <a:xfrm>
            <a:off x="5246273" y="2757303"/>
            <a:ext cx="1197709" cy="461665"/>
          </a:xfrm>
          <a:prstGeom prst="rect">
            <a:avLst/>
          </a:prstGeom>
          <a:noFill/>
        </p:spPr>
        <p:txBody>
          <a:bodyPr wrap="square" rtlCol="0">
            <a:spAutoFit/>
          </a:bodyPr>
          <a:lstStyle/>
          <a:p>
            <a:pPr algn="ctr"/>
            <a:r>
              <a:rPr lang="en-US" altLang="zh-TW" sz="2400" dirty="0">
                <a:solidFill>
                  <a:srgbClr val="FF0000"/>
                </a:solidFill>
              </a:rPr>
              <a:t>Fixed</a:t>
            </a:r>
            <a:endParaRPr lang="zh-TW" altLang="en-US" sz="2400" dirty="0">
              <a:solidFill>
                <a:srgbClr val="FF0000"/>
              </a:solidFill>
            </a:endParaRPr>
          </a:p>
        </p:txBody>
      </p:sp>
      <p:sp>
        <p:nvSpPr>
          <p:cNvPr id="41" name="文字方塊 40"/>
          <p:cNvSpPr txBox="1"/>
          <p:nvPr/>
        </p:nvSpPr>
        <p:spPr>
          <a:xfrm>
            <a:off x="627738" y="2721142"/>
            <a:ext cx="2849008" cy="461665"/>
          </a:xfrm>
          <a:prstGeom prst="rect">
            <a:avLst/>
          </a:prstGeom>
          <a:noFill/>
        </p:spPr>
        <p:txBody>
          <a:bodyPr wrap="square" rtlCol="0">
            <a:spAutoFit/>
          </a:bodyPr>
          <a:lstStyle/>
          <a:p>
            <a:r>
              <a:rPr lang="en-US" altLang="zh-TW" sz="2400" dirty="0">
                <a:solidFill>
                  <a:srgbClr val="FF0000"/>
                </a:solidFill>
              </a:rPr>
              <a:t>Gradient ascent:</a:t>
            </a:r>
            <a:endParaRPr lang="zh-TW" altLang="en-US" sz="2400" dirty="0">
              <a:solidFill>
                <a:srgbClr val="FF0000"/>
              </a:solidFill>
            </a:endParaRPr>
          </a:p>
        </p:txBody>
      </p:sp>
      <p:sp>
        <p:nvSpPr>
          <p:cNvPr id="42" name="文字方塊 41"/>
          <p:cNvSpPr txBox="1"/>
          <p:nvPr/>
        </p:nvSpPr>
        <p:spPr>
          <a:xfrm>
            <a:off x="4936755" y="1866731"/>
            <a:ext cx="3467100" cy="461665"/>
          </a:xfrm>
          <a:prstGeom prst="rect">
            <a:avLst/>
          </a:prstGeom>
          <a:noFill/>
        </p:spPr>
        <p:txBody>
          <a:bodyPr wrap="square" rtlCol="0">
            <a:spAutoFit/>
          </a:bodyPr>
          <a:lstStyle/>
          <a:p>
            <a:r>
              <a:rPr lang="en-US" altLang="zh-TW" sz="2400" dirty="0"/>
              <a:t>a is the output of an actor</a:t>
            </a:r>
            <a:endParaRPr lang="zh-TW" altLang="en-US" sz="2400" dirty="0"/>
          </a:p>
        </p:txBody>
      </p:sp>
      <p:sp>
        <p:nvSpPr>
          <p:cNvPr id="43" name="箭號: 向左 42"/>
          <p:cNvSpPr/>
          <p:nvPr/>
        </p:nvSpPr>
        <p:spPr>
          <a:xfrm>
            <a:off x="4295292" y="1888943"/>
            <a:ext cx="516695" cy="4262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44" name="文字方塊 43"/>
              <p:cNvSpPr txBox="1"/>
              <p:nvPr/>
            </p:nvSpPr>
            <p:spPr>
              <a:xfrm>
                <a:off x="684008" y="3130390"/>
                <a:ext cx="3399329" cy="41973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𝜋</m:t>
                              </m:r>
                            </m:e>
                            <m:sup>
                              <m:r>
                                <a:rPr lang="en-US" altLang="zh-TW" sz="2400" b="0" i="1" smtClean="0">
                                  <a:latin typeface="Cambria Math" panose="02040503050406030204" pitchFamily="18" charset="0"/>
                                </a:rPr>
                                <m:t>′</m:t>
                              </m:r>
                            </m:sup>
                          </m:sSup>
                        </m:sup>
                      </m:sSup>
                      <m:r>
                        <a:rPr lang="en-US" altLang="zh-TW" sz="240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m:t>
                          </m:r>
                        </m:e>
                        <m:sub>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sub>
                      </m:sSub>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e>
                      </m:d>
                    </m:oMath>
                  </m:oMathPara>
                </a14:m>
                <a:endParaRPr lang="zh-TW" altLang="en-US" sz="2400" dirty="0"/>
              </a:p>
            </p:txBody>
          </p:sp>
        </mc:Choice>
        <mc:Fallback>
          <p:sp>
            <p:nvSpPr>
              <p:cNvPr id="44" name="文字方塊 43"/>
              <p:cNvSpPr txBox="1">
                <a:spLocks noRot="1" noChangeAspect="1" noMove="1" noResize="1" noEditPoints="1" noAdjustHandles="1" noChangeArrowheads="1" noChangeShapeType="1" noTextEdit="1"/>
              </p:cNvSpPr>
              <p:nvPr/>
            </p:nvSpPr>
            <p:spPr>
              <a:xfrm>
                <a:off x="684008" y="3130390"/>
                <a:ext cx="3399329" cy="419730"/>
              </a:xfrm>
              <a:prstGeom prst="rect">
                <a:avLst/>
              </a:prstGeom>
              <a:blipFill>
                <a:blip r:embed="rId1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2119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30" grpId="0"/>
      <p:bldP spid="35" grpId="0" animBg="1"/>
      <p:bldP spid="36" grpId="0"/>
      <p:bldP spid="37" grpId="0"/>
      <p:bldP spid="38" grpId="0"/>
      <p:bldP spid="39" grpId="0" animBg="1"/>
      <p:bldP spid="40" grpId="0"/>
      <p:bldP spid="41" grpId="0"/>
      <p:bldP spid="42" grpId="0"/>
      <p:bldP spid="43" grpId="0" animBg="1"/>
      <p:bldP spid="4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4" name="內容版面配置區 3"/>
              <p:cNvGraphicFramePr>
                <a:graphicFrameLocks noGrp="1"/>
              </p:cNvGraphicFramePr>
              <p:nvPr>
                <p:ph idx="1"/>
                <p:extLst>
                  <p:ext uri="{D42A27DB-BD31-4B8C-83A1-F6EECF244321}">
                    <p14:modId xmlns:p14="http://schemas.microsoft.com/office/powerpoint/2010/main" val="3145237650"/>
                  </p:ext>
                </p:extLst>
              </p:nvPr>
            </p:nvGraphicFramePr>
            <p:xfrm>
              <a:off x="389525" y="3082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4" name="內容版面配置區 3"/>
              <p:cNvGraphicFramePr>
                <a:graphicFrameLocks noGrp="1"/>
              </p:cNvGraphicFramePr>
              <p:nvPr>
                <p:ph idx="1"/>
                <p:extLst>
                  <p:ext uri="{D42A27DB-BD31-4B8C-83A1-F6EECF244321}">
                    <p14:modId xmlns:p14="http://schemas.microsoft.com/office/powerpoint/2010/main" val="3145237650"/>
                  </p:ext>
                </p:extLst>
              </p:nvPr>
            </p:nvGraphicFramePr>
            <p:xfrm>
              <a:off x="389525" y="30820"/>
              <a:ext cx="7886700" cy="4351338"/>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sp>
        <p:nvSpPr>
          <p:cNvPr id="5" name="文字方塊 4"/>
          <p:cNvSpPr txBox="1"/>
          <p:nvPr/>
        </p:nvSpPr>
        <p:spPr>
          <a:xfrm>
            <a:off x="4508575" y="1683269"/>
            <a:ext cx="1567542" cy="523220"/>
          </a:xfrm>
          <a:prstGeom prst="rect">
            <a:avLst/>
          </a:prstGeom>
          <a:noFill/>
        </p:spPr>
        <p:txBody>
          <a:bodyPr wrap="square" rtlCol="0">
            <a:spAutoFit/>
          </a:bodyPr>
          <a:lstStyle/>
          <a:p>
            <a:r>
              <a:rPr lang="en-US" altLang="zh-TW" sz="2800" dirty="0"/>
              <a:t>TD or MC</a:t>
            </a:r>
            <a:endParaRPr lang="zh-TW" altLang="en-US" sz="2800" dirty="0"/>
          </a:p>
        </p:txBody>
      </p:sp>
      <mc:AlternateContent xmlns:mc="http://schemas.openxmlformats.org/markup-compatibility/2006">
        <mc:Choice xmlns:a14="http://schemas.microsoft.com/office/drawing/2010/main" Requires="a14">
          <p:sp>
            <p:nvSpPr>
              <p:cNvPr id="7" name="文字方塊 6"/>
              <p:cNvSpPr txBox="1"/>
              <p:nvPr/>
            </p:nvSpPr>
            <p:spPr>
              <a:xfrm>
                <a:off x="554625" y="1683269"/>
                <a:ext cx="1621064" cy="523220"/>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r>
                        <a:rPr lang="zh-TW" altLang="en-US" sz="2800" i="1" smtClean="0">
                          <a:latin typeface="Cambria Math" panose="02040503050406030204" pitchFamily="18" charset="0"/>
                        </a:rPr>
                        <m:t>𝜋</m:t>
                      </m:r>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zh-TW" altLang="en-US" sz="2800" i="1">
                              <a:latin typeface="Cambria Math" panose="02040503050406030204" pitchFamily="18" charset="0"/>
                            </a:rPr>
                            <m:t>𝜋</m:t>
                          </m:r>
                        </m:e>
                        <m:sup>
                          <m:r>
                            <a:rPr lang="en-US" altLang="zh-TW" sz="2800" b="0" i="1" smtClean="0">
                              <a:latin typeface="Cambria Math" panose="02040503050406030204" pitchFamily="18" charset="0"/>
                            </a:rPr>
                            <m:t>′</m:t>
                          </m:r>
                        </m:sup>
                      </m:sSup>
                    </m:oMath>
                  </m:oMathPara>
                </a14:m>
                <a:endParaRPr lang="zh-TW" altLang="en-US" sz="2800" dirty="0"/>
              </a:p>
            </p:txBody>
          </p:sp>
        </mc:Choice>
        <mc:Fallback>
          <p:sp>
            <p:nvSpPr>
              <p:cNvPr id="7" name="文字方塊 6"/>
              <p:cNvSpPr txBox="1">
                <a:spLocks noRot="1" noChangeAspect="1" noMove="1" noResize="1" noEditPoints="1" noAdjustHandles="1" noChangeArrowheads="1" noChangeShapeType="1" noTextEdit="1"/>
              </p:cNvSpPr>
              <p:nvPr/>
            </p:nvSpPr>
            <p:spPr>
              <a:xfrm>
                <a:off x="554625" y="1683269"/>
                <a:ext cx="1621064" cy="523220"/>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9" name="矩形 8"/>
              <p:cNvSpPr/>
              <p:nvPr/>
            </p:nvSpPr>
            <p:spPr>
              <a:xfrm>
                <a:off x="5440529" y="4461693"/>
                <a:ext cx="1041867" cy="211223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altLang="zh-TW" sz="2800" i="1" smtClean="0">
                              <a:latin typeface="Cambria Math" panose="02040503050406030204" pitchFamily="18" charset="0"/>
                            </a:rPr>
                          </m:ctrlPr>
                        </m:sSupPr>
                        <m:e>
                          <m:r>
                            <a:rPr lang="en-US" altLang="zh-TW" sz="2800" b="0" i="1" smtClean="0">
                              <a:latin typeface="Cambria Math" panose="02040503050406030204" pitchFamily="18" charset="0"/>
                            </a:rPr>
                            <m:t>𝑄</m:t>
                          </m:r>
                        </m:e>
                        <m:sup>
                          <m:r>
                            <a:rPr lang="zh-TW" altLang="en-US" sz="2800" i="1">
                              <a:latin typeface="Cambria Math" panose="02040503050406030204" pitchFamily="18" charset="0"/>
                            </a:rPr>
                            <m:t>𝜋</m:t>
                          </m:r>
                        </m:sup>
                      </m:sSup>
                    </m:oMath>
                  </m:oMathPara>
                </a14:m>
                <a:endParaRPr lang="zh-TW" altLang="en-US" sz="2800" dirty="0"/>
              </a:p>
            </p:txBody>
          </p:sp>
        </mc:Choice>
        <mc:Fallback>
          <p:sp>
            <p:nvSpPr>
              <p:cNvPr id="9" name="矩形 8"/>
              <p:cNvSpPr>
                <a:spLocks noRot="1" noChangeAspect="1" noMove="1" noResize="1" noEditPoints="1" noAdjustHandles="1" noChangeArrowheads="1" noChangeShapeType="1" noTextEdit="1"/>
              </p:cNvSpPr>
              <p:nvPr/>
            </p:nvSpPr>
            <p:spPr>
              <a:xfrm>
                <a:off x="5440529" y="4461693"/>
                <a:ext cx="1041867" cy="2112236"/>
              </a:xfrm>
              <a:prstGeom prst="rect">
                <a:avLst/>
              </a:prstGeom>
              <a:blipFill>
                <a:blip r:embed="rId10"/>
                <a:stretch>
                  <a:fillRect/>
                </a:stretch>
              </a:blipFill>
            </p:spPr>
            <p:txBody>
              <a:bodyPr/>
              <a:lstStyle/>
              <a:p>
                <a:r>
                  <a:rPr lang="zh-TW" altLang="en-US">
                    <a:noFill/>
                  </a:rPr>
                  <a:t> </a:t>
                </a:r>
              </a:p>
            </p:txBody>
          </p:sp>
        </mc:Fallback>
      </mc:AlternateContent>
      <p:cxnSp>
        <p:nvCxnSpPr>
          <p:cNvPr id="10" name="直線單箭頭接點 9"/>
          <p:cNvCxnSpPr>
            <a:cxnSpLocks/>
          </p:cNvCxnSpPr>
          <p:nvPr/>
        </p:nvCxnSpPr>
        <p:spPr>
          <a:xfrm>
            <a:off x="6482396" y="5544315"/>
            <a:ext cx="3918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 name="文字方塊 10"/>
              <p:cNvSpPr txBox="1"/>
              <p:nvPr/>
            </p:nvSpPr>
            <p:spPr>
              <a:xfrm>
                <a:off x="7002111" y="5359649"/>
                <a:ext cx="1150251"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e>
                      </m:d>
                    </m:oMath>
                  </m:oMathPara>
                </a14:m>
                <a:endParaRPr lang="zh-TW" altLang="en-US" sz="2400" dirty="0"/>
              </a:p>
            </p:txBody>
          </p:sp>
        </mc:Choice>
        <mc:Fallback>
          <p:sp>
            <p:nvSpPr>
              <p:cNvPr id="11" name="文字方塊 10"/>
              <p:cNvSpPr txBox="1">
                <a:spLocks noRot="1" noChangeAspect="1" noMove="1" noResize="1" noEditPoints="1" noAdjustHandles="1" noChangeArrowheads="1" noChangeShapeType="1" noTextEdit="1"/>
              </p:cNvSpPr>
              <p:nvPr/>
            </p:nvSpPr>
            <p:spPr>
              <a:xfrm>
                <a:off x="7002111" y="5359649"/>
                <a:ext cx="1150251" cy="369332"/>
              </a:xfrm>
              <a:prstGeom prst="rect">
                <a:avLst/>
              </a:prstGeom>
              <a:blipFill>
                <a:blip r:embed="rId11"/>
                <a:stretch>
                  <a:fillRect l="-8511" b="-27869"/>
                </a:stretch>
              </a:blipFill>
            </p:spPr>
            <p:txBody>
              <a:bodyPr/>
              <a:lstStyle/>
              <a:p>
                <a:r>
                  <a:rPr lang="zh-TW" altLang="en-US">
                    <a:noFill/>
                  </a:rPr>
                  <a:t> </a:t>
                </a:r>
              </a:p>
            </p:txBody>
          </p:sp>
        </mc:Fallback>
      </mc:AlternateContent>
      <p:cxnSp>
        <p:nvCxnSpPr>
          <p:cNvPr id="12" name="直線單箭頭接點 11"/>
          <p:cNvCxnSpPr>
            <a:cxnSpLocks/>
          </p:cNvCxnSpPr>
          <p:nvPr/>
        </p:nvCxnSpPr>
        <p:spPr>
          <a:xfrm>
            <a:off x="4935124" y="4987280"/>
            <a:ext cx="5202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群組 12"/>
          <p:cNvGrpSpPr/>
          <p:nvPr/>
        </p:nvGrpSpPr>
        <p:grpSpPr>
          <a:xfrm>
            <a:off x="4517756" y="4532141"/>
            <a:ext cx="402546" cy="910282"/>
            <a:chOff x="4942922" y="3228766"/>
            <a:chExt cx="402546" cy="910282"/>
          </a:xfrm>
        </p:grpSpPr>
        <p:sp>
          <p:nvSpPr>
            <p:cNvPr id="14" name="矩形 13"/>
            <p:cNvSpPr/>
            <p:nvPr/>
          </p:nvSpPr>
          <p:spPr>
            <a:xfrm>
              <a:off x="4956245" y="3228766"/>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5" name="矩形 14"/>
                <p:cNvSpPr/>
                <p:nvPr/>
              </p:nvSpPr>
              <p:spPr>
                <a:xfrm>
                  <a:off x="4942922" y="3453073"/>
                  <a:ext cx="40254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𝑠</m:t>
                        </m:r>
                      </m:oMath>
                    </m:oMathPara>
                  </a14:m>
                  <a:endParaRPr lang="zh-TW" altLang="en-US" sz="2400" dirty="0"/>
                </a:p>
              </p:txBody>
            </p:sp>
          </mc:Choice>
          <mc:Fallback>
            <p:sp>
              <p:nvSpPr>
                <p:cNvPr id="15" name="矩形 14"/>
                <p:cNvSpPr>
                  <a:spLocks noRot="1" noChangeAspect="1" noMove="1" noResize="1" noEditPoints="1" noAdjustHandles="1" noChangeArrowheads="1" noChangeShapeType="1" noTextEdit="1"/>
                </p:cNvSpPr>
                <p:nvPr/>
              </p:nvSpPr>
              <p:spPr>
                <a:xfrm>
                  <a:off x="4942922" y="3453073"/>
                  <a:ext cx="402546" cy="461665"/>
                </a:xfrm>
                <a:prstGeom prst="rect">
                  <a:avLst/>
                </a:prstGeom>
                <a:blipFill>
                  <a:blip r:embed="rId12"/>
                  <a:stretch>
                    <a:fillRect/>
                  </a:stretch>
                </a:blipFill>
              </p:spPr>
              <p:txBody>
                <a:bodyPr/>
                <a:lstStyle/>
                <a:p>
                  <a:r>
                    <a:rPr lang="zh-TW" altLang="en-US">
                      <a:noFill/>
                    </a:rPr>
                    <a:t> </a:t>
                  </a:r>
                </a:p>
              </p:txBody>
            </p:sp>
          </mc:Fallback>
        </mc:AlternateContent>
      </p:grpSp>
      <p:grpSp>
        <p:nvGrpSpPr>
          <p:cNvPr id="16" name="群組 15"/>
          <p:cNvGrpSpPr/>
          <p:nvPr/>
        </p:nvGrpSpPr>
        <p:grpSpPr>
          <a:xfrm>
            <a:off x="4513083" y="5663647"/>
            <a:ext cx="432619" cy="910282"/>
            <a:chOff x="1450266" y="4220920"/>
            <a:chExt cx="432619" cy="910282"/>
          </a:xfrm>
        </p:grpSpPr>
        <p:sp>
          <p:nvSpPr>
            <p:cNvPr id="17" name="矩形 16"/>
            <p:cNvSpPr/>
            <p:nvPr/>
          </p:nvSpPr>
          <p:spPr>
            <a:xfrm>
              <a:off x="1464075" y="4220920"/>
              <a:ext cx="381000" cy="91028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18" name="矩形 17"/>
                <p:cNvSpPr/>
                <p:nvPr/>
              </p:nvSpPr>
              <p:spPr>
                <a:xfrm>
                  <a:off x="1450266" y="4405586"/>
                  <a:ext cx="432619"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𝑎</m:t>
                        </m:r>
                      </m:oMath>
                    </m:oMathPara>
                  </a14:m>
                  <a:endParaRPr lang="zh-TW" altLang="en-US" sz="2400" dirty="0"/>
                </a:p>
              </p:txBody>
            </p:sp>
          </mc:Choice>
          <mc:Fallback>
            <p:sp>
              <p:nvSpPr>
                <p:cNvPr id="18" name="矩形 17"/>
                <p:cNvSpPr>
                  <a:spLocks noRot="1" noChangeAspect="1" noMove="1" noResize="1" noEditPoints="1" noAdjustHandles="1" noChangeArrowheads="1" noChangeShapeType="1" noTextEdit="1"/>
                </p:cNvSpPr>
                <p:nvPr/>
              </p:nvSpPr>
              <p:spPr>
                <a:xfrm>
                  <a:off x="1450266" y="4405586"/>
                  <a:ext cx="432619" cy="461665"/>
                </a:xfrm>
                <a:prstGeom prst="rect">
                  <a:avLst/>
                </a:prstGeom>
                <a:blipFill>
                  <a:blip r:embed="rId13"/>
                  <a:stretch>
                    <a:fillRect/>
                  </a:stretch>
                </a:blipFill>
              </p:spPr>
              <p:txBody>
                <a:bodyPr/>
                <a:lstStyle/>
                <a:p>
                  <a:r>
                    <a:rPr lang="zh-TW" altLang="en-US">
                      <a:noFill/>
                    </a:rPr>
                    <a:t> </a:t>
                  </a:r>
                </a:p>
              </p:txBody>
            </p:sp>
          </mc:Fallback>
        </mc:AlternateContent>
      </p:grpSp>
      <p:cxnSp>
        <p:nvCxnSpPr>
          <p:cNvPr id="19" name="直線單箭頭接點 18"/>
          <p:cNvCxnSpPr>
            <a:cxnSpLocks/>
          </p:cNvCxnSpPr>
          <p:nvPr/>
        </p:nvCxnSpPr>
        <p:spPr>
          <a:xfrm>
            <a:off x="4920302" y="6118788"/>
            <a:ext cx="5202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943214" y="5590910"/>
            <a:ext cx="1041867" cy="910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800" dirty="0"/>
          </a:p>
        </p:txBody>
      </p:sp>
      <p:grpSp>
        <p:nvGrpSpPr>
          <p:cNvPr id="21" name="群組 20"/>
          <p:cNvGrpSpPr/>
          <p:nvPr/>
        </p:nvGrpSpPr>
        <p:grpSpPr>
          <a:xfrm>
            <a:off x="2009013" y="5701422"/>
            <a:ext cx="969164" cy="732141"/>
            <a:chOff x="1957548" y="3077308"/>
            <a:chExt cx="969164" cy="732141"/>
          </a:xfrm>
        </p:grpSpPr>
        <p:sp>
          <p:nvSpPr>
            <p:cNvPr id="22" name="文字方塊 21"/>
            <p:cNvSpPr txBox="1"/>
            <p:nvPr/>
          </p:nvSpPr>
          <p:spPr>
            <a:xfrm>
              <a:off x="1957548" y="3077308"/>
              <a:ext cx="969164" cy="461665"/>
            </a:xfrm>
            <a:prstGeom prst="rect">
              <a:avLst/>
            </a:prstGeom>
            <a:noFill/>
          </p:spPr>
          <p:txBody>
            <a:bodyPr wrap="square" rtlCol="0">
              <a:spAutoFit/>
            </a:bodyPr>
            <a:lstStyle/>
            <a:p>
              <a:pPr algn="ctr"/>
              <a:r>
                <a:rPr lang="en-US" altLang="zh-TW" sz="2400" dirty="0"/>
                <a:t>Actor</a:t>
              </a:r>
              <a:endParaRPr lang="zh-TW" altLang="en-US" sz="2400" dirty="0"/>
            </a:p>
          </p:txBody>
        </p:sp>
        <mc:AlternateContent xmlns:mc="http://schemas.openxmlformats.org/markup-compatibility/2006">
          <mc:Choice xmlns:a14="http://schemas.microsoft.com/office/drawing/2010/main" Requires="a14">
            <p:sp>
              <p:nvSpPr>
                <p:cNvPr id="23" name="矩形 22"/>
                <p:cNvSpPr/>
                <p:nvPr/>
              </p:nvSpPr>
              <p:spPr>
                <a:xfrm>
                  <a:off x="2243103" y="3347784"/>
                  <a:ext cx="442942" cy="461665"/>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𝜋</m:t>
                        </m:r>
                      </m:oMath>
                    </m:oMathPara>
                  </a14:m>
                  <a:endParaRPr lang="zh-TW" altLang="en-US" sz="2400" dirty="0"/>
                </a:p>
              </p:txBody>
            </p:sp>
          </mc:Choice>
          <mc:Fallback>
            <p:sp>
              <p:nvSpPr>
                <p:cNvPr id="23" name="矩形 22"/>
                <p:cNvSpPr>
                  <a:spLocks noRot="1" noChangeAspect="1" noMove="1" noResize="1" noEditPoints="1" noAdjustHandles="1" noChangeArrowheads="1" noChangeShapeType="1" noTextEdit="1"/>
                </p:cNvSpPr>
                <p:nvPr/>
              </p:nvSpPr>
              <p:spPr>
                <a:xfrm>
                  <a:off x="2243103" y="3347784"/>
                  <a:ext cx="442942" cy="461665"/>
                </a:xfrm>
                <a:prstGeom prst="rect">
                  <a:avLst/>
                </a:prstGeom>
                <a:blipFill>
                  <a:blip r:embed="rId14"/>
                  <a:stretch>
                    <a:fillRect/>
                  </a:stretch>
                </a:blipFill>
              </p:spPr>
              <p:txBody>
                <a:bodyPr/>
                <a:lstStyle/>
                <a:p>
                  <a:r>
                    <a:rPr lang="zh-TW" altLang="en-US">
                      <a:noFill/>
                    </a:rPr>
                    <a:t> </a:t>
                  </a:r>
                </a:p>
              </p:txBody>
            </p:sp>
          </mc:Fallback>
        </mc:AlternateContent>
      </p:grpSp>
      <p:cxnSp>
        <p:nvCxnSpPr>
          <p:cNvPr id="24" name="直線單箭頭接點 23"/>
          <p:cNvCxnSpPr>
            <a:cxnSpLocks/>
          </p:cNvCxnSpPr>
          <p:nvPr/>
        </p:nvCxnSpPr>
        <p:spPr>
          <a:xfrm>
            <a:off x="1415089" y="6046049"/>
            <a:ext cx="5202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011044" y="5590910"/>
            <a:ext cx="381000" cy="9102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26" name="矩形 25"/>
              <p:cNvSpPr/>
              <p:nvPr/>
            </p:nvSpPr>
            <p:spPr>
              <a:xfrm>
                <a:off x="998634" y="5782052"/>
                <a:ext cx="40254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𝑠</m:t>
                      </m:r>
                    </m:oMath>
                  </m:oMathPara>
                </a14:m>
                <a:endParaRPr lang="zh-TW" altLang="en-US" sz="2400" dirty="0"/>
              </a:p>
            </p:txBody>
          </p:sp>
        </mc:Choice>
        <mc:Fallback>
          <p:sp>
            <p:nvSpPr>
              <p:cNvPr id="26" name="矩形 25"/>
              <p:cNvSpPr>
                <a:spLocks noRot="1" noChangeAspect="1" noMove="1" noResize="1" noEditPoints="1" noAdjustHandles="1" noChangeArrowheads="1" noChangeShapeType="1" noTextEdit="1"/>
              </p:cNvSpPr>
              <p:nvPr/>
            </p:nvSpPr>
            <p:spPr>
              <a:xfrm>
                <a:off x="998634" y="5782052"/>
                <a:ext cx="402546" cy="461665"/>
              </a:xfrm>
              <a:prstGeom prst="rect">
                <a:avLst/>
              </a:prstGeom>
              <a:blipFill>
                <a:blip r:embed="rId15"/>
                <a:stretch>
                  <a:fillRect/>
                </a:stretch>
              </a:blipFill>
            </p:spPr>
            <p:txBody>
              <a:bodyPr/>
              <a:lstStyle/>
              <a:p>
                <a:r>
                  <a:rPr lang="zh-TW" altLang="en-US">
                    <a:noFill/>
                  </a:rPr>
                  <a:t> </a:t>
                </a:r>
              </a:p>
            </p:txBody>
          </p:sp>
        </mc:Fallback>
      </mc:AlternateContent>
      <p:cxnSp>
        <p:nvCxnSpPr>
          <p:cNvPr id="27" name="直線單箭頭接點 26"/>
          <p:cNvCxnSpPr>
            <a:cxnSpLocks/>
          </p:cNvCxnSpPr>
          <p:nvPr/>
        </p:nvCxnSpPr>
        <p:spPr>
          <a:xfrm>
            <a:off x="2985081" y="6052528"/>
            <a:ext cx="5202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群組 27"/>
          <p:cNvGrpSpPr/>
          <p:nvPr/>
        </p:nvGrpSpPr>
        <p:grpSpPr>
          <a:xfrm>
            <a:off x="3547827" y="5597387"/>
            <a:ext cx="432619" cy="910282"/>
            <a:chOff x="1450266" y="4220920"/>
            <a:chExt cx="432619" cy="910282"/>
          </a:xfrm>
        </p:grpSpPr>
        <p:sp>
          <p:nvSpPr>
            <p:cNvPr id="29" name="矩形 28"/>
            <p:cNvSpPr/>
            <p:nvPr/>
          </p:nvSpPr>
          <p:spPr>
            <a:xfrm>
              <a:off x="1464075" y="4220920"/>
              <a:ext cx="381000" cy="91028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30" name="矩形 29"/>
                <p:cNvSpPr/>
                <p:nvPr/>
              </p:nvSpPr>
              <p:spPr>
                <a:xfrm>
                  <a:off x="1450266" y="4405586"/>
                  <a:ext cx="432619"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𝑎</m:t>
                        </m:r>
                      </m:oMath>
                    </m:oMathPara>
                  </a14:m>
                  <a:endParaRPr lang="zh-TW" altLang="en-US" sz="2400" dirty="0"/>
                </a:p>
              </p:txBody>
            </p:sp>
          </mc:Choice>
          <mc:Fallback>
            <p:sp>
              <p:nvSpPr>
                <p:cNvPr id="30" name="矩形 29"/>
                <p:cNvSpPr>
                  <a:spLocks noRot="1" noChangeAspect="1" noMove="1" noResize="1" noEditPoints="1" noAdjustHandles="1" noChangeArrowheads="1" noChangeShapeType="1" noTextEdit="1"/>
                </p:cNvSpPr>
                <p:nvPr/>
              </p:nvSpPr>
              <p:spPr>
                <a:xfrm>
                  <a:off x="1450266" y="4405586"/>
                  <a:ext cx="432619" cy="461665"/>
                </a:xfrm>
                <a:prstGeom prst="rect">
                  <a:avLst/>
                </a:prstGeom>
                <a:blipFill>
                  <a:blip r:embed="rId16"/>
                  <a:stretch>
                    <a:fillRect/>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32" name="文字方塊 31"/>
              <p:cNvSpPr txBox="1"/>
              <p:nvPr/>
            </p:nvSpPr>
            <p:spPr>
              <a:xfrm>
                <a:off x="1343601" y="4958883"/>
                <a:ext cx="2376895" cy="461665"/>
              </a:xfrm>
              <a:prstGeom prst="rect">
                <a:avLst/>
              </a:prstGeom>
              <a:noFill/>
            </p:spPr>
            <p:txBody>
              <a:bodyPr wrap="square" rtlCol="0">
                <a:spAutoFit/>
              </a:bodyPr>
              <a:lstStyle/>
              <a:p>
                <a:pPr algn="ctr"/>
                <a:r>
                  <a:rPr lang="en-US" altLang="zh-TW" sz="2400" dirty="0"/>
                  <a:t>Update </a:t>
                </a:r>
                <a14:m>
                  <m:oMath xmlns:m="http://schemas.openxmlformats.org/officeDocument/2006/math">
                    <m:r>
                      <a:rPr lang="zh-TW" altLang="en-US" sz="2400" i="1">
                        <a:latin typeface="Cambria Math" panose="02040503050406030204" pitchFamily="18" charset="0"/>
                      </a:rPr>
                      <m:t>𝜋</m:t>
                    </m:r>
                    <m:r>
                      <a:rPr lang="zh-TW" altLang="en-US" sz="2400" i="1" smtClean="0">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𝜋</m:t>
                        </m:r>
                      </m:e>
                      <m:sup>
                        <m:r>
                          <a:rPr lang="en-US" altLang="zh-TW" sz="2400" i="1">
                            <a:latin typeface="Cambria Math" panose="02040503050406030204" pitchFamily="18" charset="0"/>
                          </a:rPr>
                          <m:t>′</m:t>
                        </m:r>
                      </m:sup>
                    </m:sSup>
                  </m:oMath>
                </a14:m>
                <a:endParaRPr lang="zh-TW" altLang="en-US" sz="2400" dirty="0"/>
              </a:p>
            </p:txBody>
          </p:sp>
        </mc:Choice>
        <mc:Fallback>
          <p:sp>
            <p:nvSpPr>
              <p:cNvPr id="32" name="文字方塊 31"/>
              <p:cNvSpPr txBox="1">
                <a:spLocks noRot="1" noChangeAspect="1" noMove="1" noResize="1" noEditPoints="1" noAdjustHandles="1" noChangeArrowheads="1" noChangeShapeType="1" noTextEdit="1"/>
              </p:cNvSpPr>
              <p:nvPr/>
            </p:nvSpPr>
            <p:spPr>
              <a:xfrm>
                <a:off x="1343601" y="4958883"/>
                <a:ext cx="2376895" cy="461665"/>
              </a:xfrm>
              <a:prstGeom prst="rect">
                <a:avLst/>
              </a:prstGeom>
              <a:blipFill>
                <a:blip r:embed="rId17"/>
                <a:stretch>
                  <a:fillRect t="-10526" b="-28947"/>
                </a:stretch>
              </a:blipFill>
            </p:spPr>
            <p:txBody>
              <a:bodyPr/>
              <a:lstStyle/>
              <a:p>
                <a:r>
                  <a:rPr lang="zh-TW" altLang="en-US">
                    <a:noFill/>
                  </a:rPr>
                  <a:t> </a:t>
                </a:r>
              </a:p>
            </p:txBody>
          </p:sp>
        </mc:Fallback>
      </mc:AlternateContent>
      <p:sp>
        <p:nvSpPr>
          <p:cNvPr id="33" name="文字方塊 32"/>
          <p:cNvSpPr txBox="1"/>
          <p:nvPr/>
        </p:nvSpPr>
        <p:spPr>
          <a:xfrm>
            <a:off x="4120089" y="5848312"/>
            <a:ext cx="388486" cy="523220"/>
          </a:xfrm>
          <a:prstGeom prst="rect">
            <a:avLst/>
          </a:prstGeom>
          <a:noFill/>
        </p:spPr>
        <p:txBody>
          <a:bodyPr wrap="square" rtlCol="0">
            <a:spAutoFit/>
          </a:bodyPr>
          <a:lstStyle/>
          <a:p>
            <a:pPr algn="ctr"/>
            <a:r>
              <a:rPr lang="en-US" altLang="zh-TW" sz="2800" dirty="0"/>
              <a:t>=</a:t>
            </a:r>
            <a:endParaRPr lang="zh-TW" altLang="en-US" sz="2800" dirty="0"/>
          </a:p>
        </p:txBody>
      </p:sp>
      <mc:AlternateContent xmlns:mc="http://schemas.openxmlformats.org/markup-compatibility/2006">
        <mc:Choice xmlns:a14="http://schemas.microsoft.com/office/drawing/2010/main" Requires="a14">
          <p:sp>
            <p:nvSpPr>
              <p:cNvPr id="36" name="文字方塊 35"/>
              <p:cNvSpPr txBox="1"/>
              <p:nvPr/>
            </p:nvSpPr>
            <p:spPr>
              <a:xfrm>
                <a:off x="800342" y="4420386"/>
                <a:ext cx="3399329" cy="41973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𝜋</m:t>
                              </m:r>
                            </m:e>
                            <m:sup>
                              <m:r>
                                <a:rPr lang="en-US" altLang="zh-TW" sz="2400" b="0" i="1" smtClean="0">
                                  <a:latin typeface="Cambria Math" panose="02040503050406030204" pitchFamily="18" charset="0"/>
                                </a:rPr>
                                <m:t>′</m:t>
                              </m:r>
                            </m:sup>
                          </m:sSup>
                        </m:sup>
                      </m:sSup>
                      <m:r>
                        <a:rPr lang="en-US" altLang="zh-TW" sz="240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𝜂</m:t>
                      </m:r>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ea typeface="Cambria Math" panose="02040503050406030204" pitchFamily="18" charset="0"/>
                            </a:rPr>
                            <m:t>∇</m:t>
                          </m:r>
                        </m:e>
                        <m:sub>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sub>
                      </m:sSub>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𝑄</m:t>
                          </m:r>
                        </m:e>
                        <m:sup>
                          <m:r>
                            <a:rPr lang="zh-TW" altLang="en-US" sz="2400" i="1">
                              <a:latin typeface="Cambria Math" panose="02040503050406030204" pitchFamily="18" charset="0"/>
                            </a:rPr>
                            <m:t>𝜋</m:t>
                          </m:r>
                        </m:sup>
                      </m:sSup>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e>
                      </m:d>
                    </m:oMath>
                  </m:oMathPara>
                </a14:m>
                <a:endParaRPr lang="zh-TW" altLang="en-US" sz="2400" dirty="0"/>
              </a:p>
            </p:txBody>
          </p:sp>
        </mc:Choice>
        <mc:Fallback>
          <p:sp>
            <p:nvSpPr>
              <p:cNvPr id="36" name="文字方塊 35"/>
              <p:cNvSpPr txBox="1">
                <a:spLocks noRot="1" noChangeAspect="1" noMove="1" noResize="1" noEditPoints="1" noAdjustHandles="1" noChangeArrowheads="1" noChangeShapeType="1" noTextEdit="1"/>
              </p:cNvSpPr>
              <p:nvPr/>
            </p:nvSpPr>
            <p:spPr>
              <a:xfrm>
                <a:off x="800342" y="4420386"/>
                <a:ext cx="3399329" cy="419730"/>
              </a:xfrm>
              <a:prstGeom prst="rect">
                <a:avLst/>
              </a:prstGeom>
              <a:blipFill>
                <a:blip r:embed="rId18"/>
                <a:stretch>
                  <a:fillRect/>
                </a:stretch>
              </a:blipFill>
            </p:spPr>
            <p:txBody>
              <a:bodyPr/>
              <a:lstStyle/>
              <a:p>
                <a:r>
                  <a:rPr lang="zh-TW" altLang="en-US">
                    <a:noFill/>
                  </a:rPr>
                  <a:t> </a:t>
                </a:r>
              </a:p>
            </p:txBody>
          </p:sp>
        </mc:Fallback>
      </mc:AlternateContent>
      <p:sp>
        <p:nvSpPr>
          <p:cNvPr id="3" name="矩形 2"/>
          <p:cNvSpPr/>
          <p:nvPr/>
        </p:nvSpPr>
        <p:spPr>
          <a:xfrm>
            <a:off x="734216" y="4375543"/>
            <a:ext cx="3437139" cy="228453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4448183" y="4366393"/>
            <a:ext cx="3704179" cy="22845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6678338" y="300454"/>
            <a:ext cx="1433510" cy="1113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Replay </a:t>
            </a:r>
          </a:p>
          <a:p>
            <a:pPr algn="ctr"/>
            <a:r>
              <a:rPr lang="en-US" altLang="zh-TW" sz="2800" dirty="0"/>
              <a:t>Buffer</a:t>
            </a:r>
            <a:endParaRPr lang="zh-TW" altLang="en-US" sz="2800" dirty="0"/>
          </a:p>
        </p:txBody>
      </p:sp>
      <p:sp>
        <p:nvSpPr>
          <p:cNvPr id="40" name="箭號: 向右 39"/>
          <p:cNvSpPr/>
          <p:nvPr/>
        </p:nvSpPr>
        <p:spPr>
          <a:xfrm>
            <a:off x="5915330" y="576657"/>
            <a:ext cx="716876" cy="4770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1" name="箭號: 向右 40"/>
          <p:cNvSpPr/>
          <p:nvPr/>
        </p:nvSpPr>
        <p:spPr>
          <a:xfrm rot="5400000">
            <a:off x="6716458" y="1918795"/>
            <a:ext cx="1357269" cy="4770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2" name="文字方塊 41"/>
          <p:cNvSpPr txBox="1"/>
          <p:nvPr/>
        </p:nvSpPr>
        <p:spPr>
          <a:xfrm>
            <a:off x="734216" y="1121821"/>
            <a:ext cx="1621064" cy="523220"/>
          </a:xfrm>
          <a:prstGeom prst="rect">
            <a:avLst/>
          </a:prstGeom>
          <a:noFill/>
        </p:spPr>
        <p:txBody>
          <a:bodyPr wrap="square" rtlCol="0">
            <a:spAutoFit/>
          </a:bodyPr>
          <a:lstStyle/>
          <a:p>
            <a:pPr/>
            <a:r>
              <a:rPr lang="en-US" altLang="zh-TW" sz="2800" dirty="0">
                <a:solidFill>
                  <a:srgbClr val="FF0000"/>
                </a:solidFill>
              </a:rPr>
              <a:t>Add noise</a:t>
            </a:r>
            <a:endParaRPr lang="zh-TW" altLang="en-US" sz="2800" dirty="0">
              <a:solidFill>
                <a:srgbClr val="FF0000"/>
              </a:solidFill>
            </a:endParaRPr>
          </a:p>
        </p:txBody>
      </p:sp>
    </p:spTree>
    <p:extLst>
      <p:ext uri="{BB962C8B-B14F-4D97-AF65-F5344CB8AC3E}">
        <p14:creationId xmlns:p14="http://schemas.microsoft.com/office/powerpoint/2010/main" val="304982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39" grpId="0" animBg="1"/>
      <p:bldP spid="40" grpId="0" animBg="1"/>
      <p:bldP spid="41" grpId="0" animBg="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790918" y="715618"/>
                <a:ext cx="7886700" cy="5489575"/>
              </a:xfrm>
            </p:spPr>
            <p:txBody>
              <a:bodyPr>
                <a:normAutofit/>
              </a:bodyPr>
              <a:lstStyle/>
              <a:p>
                <a:r>
                  <a:rPr lang="en-US" altLang="zh-TW" sz="2400" dirty="0"/>
                  <a:t>Initialize critic network </a:t>
                </a:r>
                <a14:m>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𝑄</m:t>
                        </m:r>
                      </m:sup>
                    </m:sSup>
                  </m:oMath>
                </a14:m>
                <a:r>
                  <a:rPr lang="en-US" altLang="zh-TW" sz="2400" dirty="0"/>
                  <a:t> and actor network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smtClean="0">
                            <a:latin typeface="Cambria Math" panose="02040503050406030204" pitchFamily="18" charset="0"/>
                          </a:rPr>
                          <m:t>𝜋</m:t>
                        </m:r>
                      </m:sup>
                    </m:sSup>
                  </m:oMath>
                </a14:m>
                <a:r>
                  <a:rPr lang="en-US" altLang="zh-TW" sz="2400" dirty="0"/>
                  <a:t>  </a:t>
                </a:r>
              </a:p>
              <a:p>
                <a:r>
                  <a:rPr lang="en-US" altLang="zh-TW" sz="2400" dirty="0"/>
                  <a:t>Initialize target critic network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sSup>
                          <m:sSupPr>
                            <m:ctrlPr>
                              <a:rPr lang="en-US" altLang="zh-TW" sz="2400" i="1" smtClean="0">
                                <a:latin typeface="Cambria Math" panose="02040503050406030204" pitchFamily="18" charset="0"/>
                              </a:rPr>
                            </m:ctrlPr>
                          </m:sSupPr>
                          <m:e>
                            <m:r>
                              <a:rPr lang="en-US" altLang="zh-TW" sz="2400" b="0" i="1" smtClean="0">
                                <a:latin typeface="Cambria Math" panose="02040503050406030204" pitchFamily="18" charset="0"/>
                              </a:rPr>
                              <m:t>𝑄</m:t>
                            </m:r>
                          </m:e>
                          <m:sup>
                            <m:r>
                              <a:rPr lang="en-US" altLang="zh-TW" sz="2400" b="0" i="1" smtClean="0">
                                <a:latin typeface="Cambria Math" panose="02040503050406030204" pitchFamily="18" charset="0"/>
                              </a:rPr>
                              <m:t>′</m:t>
                            </m:r>
                          </m:sup>
                        </m:sSup>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𝑄</m:t>
                        </m:r>
                      </m:sup>
                    </m:sSup>
                  </m:oMath>
                </a14:m>
                <a:r>
                  <a:rPr lang="en-US" altLang="zh-TW" sz="2400" dirty="0"/>
                  <a:t> and target actor network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𝜋</m:t>
                            </m:r>
                          </m:e>
                          <m:sup>
                            <m:r>
                              <a:rPr lang="en-US" altLang="zh-TW" sz="2400" i="1">
                                <a:latin typeface="Cambria Math" panose="02040503050406030204" pitchFamily="18" charset="0"/>
                              </a:rPr>
                              <m:t>′</m:t>
                            </m:r>
                          </m:sup>
                        </m:sSup>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smtClean="0">
                            <a:latin typeface="Cambria Math" panose="02040503050406030204" pitchFamily="18" charset="0"/>
                          </a:rPr>
                          <m:t>𝜋</m:t>
                        </m:r>
                      </m:sup>
                    </m:sSup>
                  </m:oMath>
                </a14:m>
                <a:endParaRPr lang="en-US" altLang="zh-TW" sz="2400" dirty="0"/>
              </a:p>
              <a:p>
                <a:r>
                  <a:rPr lang="en-US" altLang="zh-TW" sz="2400" dirty="0"/>
                  <a:t>Initialize replay buffer R</a:t>
                </a:r>
              </a:p>
              <a:p>
                <a:r>
                  <a:rPr lang="en-US" altLang="zh-TW" sz="2400" dirty="0"/>
                  <a:t>In each iteration</a:t>
                </a:r>
              </a:p>
              <a:p>
                <a:pPr lvl="1"/>
                <a:r>
                  <a:rPr lang="en-US" altLang="zh-TW" dirty="0"/>
                  <a:t>Use </a:t>
                </a:r>
                <a14:m>
                  <m:oMath xmlns:m="http://schemas.openxmlformats.org/officeDocument/2006/math">
                    <m:r>
                      <a:rPr lang="zh-TW" altLang="en-US" i="1" smtClean="0">
                        <a:latin typeface="Cambria Math" panose="02040503050406030204" pitchFamily="18" charset="0"/>
                      </a:rPr>
                      <m:t>𝜋</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𝑠</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𝑛𝑜𝑖𝑠𝑒</m:t>
                    </m:r>
                  </m:oMath>
                </a14:m>
                <a:r>
                  <a:rPr lang="zh-TW" altLang="en-US" dirty="0"/>
                  <a:t> </a:t>
                </a:r>
                <a:r>
                  <a:rPr lang="en-US" altLang="zh-TW" dirty="0"/>
                  <a:t>to interact with the environment, collect a set of </a:t>
                </a:r>
                <a14:m>
                  <m:oMath xmlns:m="http://schemas.openxmlformats.org/officeDocument/2006/math">
                    <m:d>
                      <m:dPr>
                        <m:begChr m:val="{"/>
                        <m:endChr m:val="}"/>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𝑡</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𝑡</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𝑟</m:t>
                            </m:r>
                          </m:e>
                          <m:sub>
                            <m:r>
                              <a:rPr lang="en-US" altLang="zh-TW" b="0" i="1" smtClean="0">
                                <a:latin typeface="Cambria Math" panose="02040503050406030204" pitchFamily="18" charset="0"/>
                              </a:rPr>
                              <m:t>𝑡</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b="0" i="1" smtClean="0">
                                <a:latin typeface="Cambria Math" panose="02040503050406030204" pitchFamily="18" charset="0"/>
                              </a:rPr>
                              <m:t>𝑡</m:t>
                            </m:r>
                            <m:r>
                              <a:rPr lang="en-US" altLang="zh-TW" b="0" i="1" smtClean="0">
                                <a:latin typeface="Cambria Math" panose="02040503050406030204" pitchFamily="18" charset="0"/>
                              </a:rPr>
                              <m:t>+1</m:t>
                            </m:r>
                          </m:sub>
                        </m:sSub>
                      </m:e>
                    </m:d>
                  </m:oMath>
                </a14:m>
                <a:r>
                  <a:rPr lang="en-US" altLang="zh-TW" dirty="0"/>
                  <a:t>, put them in R</a:t>
                </a:r>
              </a:p>
              <a:p>
                <a:pPr lvl="1"/>
                <a:r>
                  <a:rPr lang="en-US" altLang="zh-TW" dirty="0"/>
                  <a:t>Sample N examples </a:t>
                </a:r>
                <a14:m>
                  <m:oMath xmlns:m="http://schemas.openxmlformats.org/officeDocument/2006/math">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b="0" i="1" smtClean="0">
                                <a:latin typeface="Cambria Math" panose="02040503050406030204" pitchFamily="18" charset="0"/>
                              </a:rPr>
                              <m:t>𝑛</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𝑛</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𝑟</m:t>
                            </m:r>
                          </m:e>
                          <m:sub>
                            <m:r>
                              <a:rPr lang="en-US" altLang="zh-TW" b="0" i="1" smtClean="0">
                                <a:latin typeface="Cambria Math" panose="02040503050406030204" pitchFamily="18" charset="0"/>
                              </a:rPr>
                              <m:t>𝑛</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b="0" i="1" smtClean="0">
                                <a:latin typeface="Cambria Math" panose="02040503050406030204" pitchFamily="18" charset="0"/>
                              </a:rPr>
                              <m:t>𝑛</m:t>
                            </m:r>
                            <m:r>
                              <a:rPr lang="en-US" altLang="zh-TW" i="1">
                                <a:latin typeface="Cambria Math" panose="02040503050406030204" pitchFamily="18" charset="0"/>
                              </a:rPr>
                              <m:t>+1</m:t>
                            </m:r>
                          </m:sub>
                        </m:sSub>
                      </m:e>
                    </m:d>
                  </m:oMath>
                </a14:m>
                <a:r>
                  <a:rPr lang="en-US" altLang="zh-TW" dirty="0"/>
                  <a:t> from R</a:t>
                </a:r>
              </a:p>
              <a:p>
                <a:pPr lvl="1"/>
                <a:r>
                  <a:rPr lang="en-US" altLang="zh-TW" dirty="0"/>
                  <a:t>Update critic </a:t>
                </a:r>
                <a14:m>
                  <m:oMath xmlns:m="http://schemas.openxmlformats.org/officeDocument/2006/math">
                    <m:r>
                      <a:rPr lang="en-US" altLang="zh-TW" i="1">
                        <a:latin typeface="Cambria Math" panose="02040503050406030204" pitchFamily="18" charset="0"/>
                      </a:rPr>
                      <m:t>𝑄</m:t>
                    </m:r>
                  </m:oMath>
                </a14:m>
                <a:r>
                  <a:rPr lang="en-US" altLang="zh-TW" dirty="0"/>
                  <a:t> to minimize: </a:t>
                </a:r>
                <a14:m>
                  <m:oMath xmlns:m="http://schemas.openxmlformats.org/officeDocument/2006/math">
                    <m:r>
                      <a:rPr lang="en-US" altLang="zh-TW" b="0" i="1" smtClean="0">
                        <a:latin typeface="Cambria Math" panose="02040503050406030204" pitchFamily="18" charset="0"/>
                      </a:rPr>
                      <m:t>𝐿</m:t>
                    </m:r>
                    <m:r>
                      <a:rPr lang="en-US" altLang="zh-TW" b="0" i="1" smtClean="0">
                        <a:latin typeface="Cambria Math" panose="02040503050406030204" pitchFamily="18" charset="0"/>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panose="02040503050406030204" pitchFamily="18" charset="0"/>
                          </a:rPr>
                          <m:t>𝑛</m:t>
                        </m:r>
                      </m:sub>
                      <m:sup/>
                      <m:e>
                        <m:sSup>
                          <m:sSupPr>
                            <m:ctrlPr>
                              <a:rPr lang="en-US" altLang="zh-TW" b="0" i="1" smtClean="0">
                                <a:latin typeface="Cambria Math" panose="02040503050406030204" pitchFamily="18" charset="0"/>
                              </a:rPr>
                            </m:ctrlPr>
                          </m:sSupPr>
                          <m:e>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𝑦</m:t>
                                        </m:r>
                                      </m:e>
                                    </m:acc>
                                  </m:e>
                                  <m:sub>
                                    <m:r>
                                      <a:rPr lang="en-US" altLang="zh-TW" b="0" i="1" smtClean="0">
                                        <a:latin typeface="Cambria Math" panose="02040503050406030204" pitchFamily="18" charset="0"/>
                                      </a:rPr>
                                      <m:t>𝑛</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𝑄</m:t>
                                </m:r>
                                <m:d>
                                  <m:dPr>
                                    <m:ctrlPr>
                                      <a:rPr lang="en-US" altLang="zh-TW" b="0"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𝑛</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𝑛</m:t>
                                        </m:r>
                                      </m:sub>
                                    </m:sSub>
                                  </m:e>
                                </m:d>
                              </m:e>
                            </m:d>
                          </m:e>
                          <m:sup>
                            <m:r>
                              <a:rPr lang="en-US" altLang="zh-TW" b="0" i="1" smtClean="0">
                                <a:latin typeface="Cambria Math" panose="02040503050406030204" pitchFamily="18" charset="0"/>
                              </a:rPr>
                              <m:t>2</m:t>
                            </m:r>
                          </m:sup>
                        </m:sSup>
                      </m:e>
                    </m:nary>
                  </m:oMath>
                </a14:m>
                <a:endParaRPr lang="en-US" altLang="zh-TW" dirty="0"/>
              </a:p>
              <a:p>
                <a:pPr lvl="2"/>
                <a14:m>
                  <m:oMath xmlns:m="http://schemas.openxmlformats.org/officeDocument/2006/math">
                    <m:sSub>
                      <m:sSubPr>
                        <m:ctrlPr>
                          <a:rPr lang="en-US" altLang="zh-TW" sz="2400" i="1">
                            <a:latin typeface="Cambria Math" panose="02040503050406030204" pitchFamily="18" charset="0"/>
                          </a:rPr>
                        </m:ctrlPr>
                      </m:sSub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𝑦</m:t>
                            </m:r>
                          </m:e>
                        </m:acc>
                      </m:e>
                      <m:sub>
                        <m:r>
                          <a:rPr lang="en-US" altLang="zh-TW" sz="2400" i="1">
                            <a:latin typeface="Cambria Math" panose="02040503050406030204" pitchFamily="18" charset="0"/>
                          </a:rPr>
                          <m:t>𝑛</m:t>
                        </m:r>
                      </m:sub>
                    </m:sSub>
                    <m:r>
                      <a:rPr lang="en-US" altLang="zh-TW" sz="2400" b="0" i="1" smtClean="0">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𝑟</m:t>
                        </m:r>
                      </m:e>
                      <m:sub>
                        <m:r>
                          <a:rPr lang="en-US" altLang="zh-TW" sz="2400" i="1">
                            <a:latin typeface="Cambria Math" panose="02040503050406030204" pitchFamily="18" charset="0"/>
                          </a:rPr>
                          <m:t>𝑛</m:t>
                        </m:r>
                      </m:sub>
                    </m:sSub>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𝑄</m:t>
                        </m:r>
                      </m:e>
                      <m:sup>
                        <m:r>
                          <a:rPr lang="en-US" altLang="zh-TW" sz="2400" b="0" i="1" smtClean="0">
                            <a:solidFill>
                              <a:srgbClr val="FF0000"/>
                            </a:solidFill>
                            <a:latin typeface="Cambria Math" panose="02040503050406030204" pitchFamily="18" charset="0"/>
                          </a:rPr>
                          <m:t>′</m:t>
                        </m:r>
                      </m:sup>
                    </m:sSup>
                    <m:d>
                      <m:dPr>
                        <m:ctrlPr>
                          <a:rPr lang="en-US" altLang="zh-TW" sz="2400" b="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𝑛</m:t>
                            </m:r>
                            <m:r>
                              <a:rPr lang="en-US" altLang="zh-TW" sz="2400" i="1">
                                <a:latin typeface="Cambria Math" panose="02040503050406030204" pitchFamily="18" charset="0"/>
                              </a:rPr>
                              <m:t>+1</m:t>
                            </m:r>
                          </m:sub>
                        </m:sSub>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𝜋</m:t>
                            </m:r>
                          </m:e>
                          <m:sup>
                            <m:r>
                              <a:rPr lang="en-US" altLang="zh-TW" sz="2400" i="1" smtClean="0">
                                <a:solidFill>
                                  <a:srgbClr val="FF0000"/>
                                </a:solidFill>
                                <a:latin typeface="Cambria Math" panose="02040503050406030204" pitchFamily="18" charset="0"/>
                              </a:rPr>
                              <m:t>′</m:t>
                            </m:r>
                          </m:sup>
                        </m:sSup>
                        <m:d>
                          <m:dPr>
                            <m:ctrlPr>
                              <a:rPr lang="en-US" altLang="zh-TW" sz="2400" i="1" smtClean="0">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𝑠</m:t>
                                </m:r>
                              </m:e>
                              <m:sub>
                                <m:r>
                                  <a:rPr lang="en-US" altLang="zh-TW" sz="2400" i="1">
                                    <a:latin typeface="Cambria Math" panose="02040503050406030204" pitchFamily="18" charset="0"/>
                                  </a:rPr>
                                  <m:t>𝑛</m:t>
                                </m:r>
                                <m:r>
                                  <a:rPr lang="en-US" altLang="zh-TW" sz="2400" i="1">
                                    <a:latin typeface="Cambria Math" panose="02040503050406030204" pitchFamily="18" charset="0"/>
                                  </a:rPr>
                                  <m:t>+1</m:t>
                                </m:r>
                              </m:sub>
                            </m:sSub>
                          </m:e>
                        </m:d>
                      </m:e>
                    </m:d>
                  </m:oMath>
                </a14:m>
                <a:endParaRPr lang="en-US" altLang="zh-TW" sz="2400" dirty="0"/>
              </a:p>
              <a:p>
                <a:pPr lvl="1"/>
                <a:r>
                  <a:rPr lang="en-US" altLang="zh-TW" dirty="0"/>
                  <a:t>Update actor </a:t>
                </a:r>
                <a14:m>
                  <m:oMath xmlns:m="http://schemas.openxmlformats.org/officeDocument/2006/math">
                    <m:r>
                      <a:rPr lang="zh-TW" altLang="en-US" i="1">
                        <a:latin typeface="Cambria Math" panose="02040503050406030204" pitchFamily="18" charset="0"/>
                      </a:rPr>
                      <m:t>𝜋</m:t>
                    </m:r>
                  </m:oMath>
                </a14:m>
                <a:r>
                  <a:rPr lang="en-US" altLang="zh-TW" dirty="0"/>
                  <a:t> to maximize: </a:t>
                </a:r>
                <a14:m>
                  <m:oMath xmlns:m="http://schemas.openxmlformats.org/officeDocument/2006/math">
                    <m:r>
                      <a:rPr lang="en-US" altLang="zh-TW" b="0" i="1" smtClean="0">
                        <a:latin typeface="Cambria Math" panose="02040503050406030204" pitchFamily="18" charset="0"/>
                      </a:rPr>
                      <m:t>𝐽</m:t>
                    </m:r>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𝑛</m:t>
                        </m:r>
                      </m:sub>
                      <m:sup/>
                      <m:e>
                        <m:r>
                          <a:rPr lang="en-US" altLang="zh-TW" i="1">
                            <a:latin typeface="Cambria Math" panose="02040503050406030204" pitchFamily="18" charset="0"/>
                          </a:rPr>
                          <m:t>𝑄</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𝑛</m:t>
                                </m:r>
                              </m:sub>
                            </m:sSub>
                            <m:r>
                              <a:rPr lang="en-US" altLang="zh-TW" i="1">
                                <a:latin typeface="Cambria Math" panose="02040503050406030204" pitchFamily="18" charset="0"/>
                              </a:rPr>
                              <m:t>,</m:t>
                            </m:r>
                            <m:r>
                              <a:rPr lang="zh-TW" altLang="en-US" i="1">
                                <a:latin typeface="Cambria Math" panose="02040503050406030204" pitchFamily="18" charset="0"/>
                              </a:rPr>
                              <m:t>𝜋</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panose="02040503050406030204" pitchFamily="18" charset="0"/>
                                      </a:rPr>
                                      <m:t>𝑛</m:t>
                                    </m:r>
                                  </m:sub>
                                </m:sSub>
                              </m:e>
                            </m:d>
                          </m:e>
                        </m:d>
                      </m:e>
                    </m:nary>
                  </m:oMath>
                </a14:m>
                <a:endParaRPr lang="en-US" altLang="zh-TW" dirty="0"/>
              </a:p>
              <a:p>
                <a:pPr lvl="1"/>
                <a:r>
                  <a:rPr lang="en-US" altLang="zh-TW" dirty="0"/>
                  <a:t>Update target networks:</a:t>
                </a:r>
                <a:endParaRPr lang="zh-TW" altLang="en-US" dirty="0"/>
              </a:p>
              <a:p>
                <a:endParaRPr lang="zh-TW" altLang="en-US" sz="2400"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790918" y="715618"/>
                <a:ext cx="7886700" cy="5489575"/>
              </a:xfrm>
              <a:blipFill>
                <a:blip r:embed="rId2"/>
                <a:stretch>
                  <a:fillRect l="-1083" t="-1554"/>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 name="文字方塊 3"/>
              <p:cNvSpPr txBox="1"/>
              <p:nvPr/>
            </p:nvSpPr>
            <p:spPr>
              <a:xfrm>
                <a:off x="4846810" y="5995328"/>
                <a:ext cx="3450047" cy="41973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𝜃</m:t>
                          </m:r>
                        </m:e>
                        <m: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𝑄</m:t>
                              </m:r>
                            </m:e>
                            <m:sup>
                              <m:r>
                                <a:rPr lang="en-US" altLang="zh-TW" sz="2400" i="1">
                                  <a:latin typeface="Cambria Math" panose="02040503050406030204" pitchFamily="18" charset="0"/>
                                </a:rPr>
                                <m:t>′</m:t>
                              </m:r>
                            </m:sup>
                          </m:sSup>
                        </m:sup>
                      </m:sSup>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𝑚</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𝑄</m:t>
                          </m:r>
                        </m:sup>
                      </m:sSup>
                      <m:r>
                        <a:rPr lang="en-US" altLang="zh-TW" sz="2400" b="0" i="1" smtClean="0">
                          <a:latin typeface="Cambria Math" panose="02040503050406030204" pitchFamily="18" charset="0"/>
                          <a:ea typeface="Cambria Math" panose="02040503050406030204" pitchFamily="18" charset="0"/>
                        </a:rPr>
                        <m:t>+</m:t>
                      </m:r>
                      <m:d>
                        <m:dPr>
                          <m:ctrlPr>
                            <a:rPr lang="en-US" altLang="zh-TW" sz="2400" b="0" i="1" smtClean="0">
                              <a:latin typeface="Cambria Math" panose="02040503050406030204" pitchFamily="18" charset="0"/>
                              <a:ea typeface="Cambria Math" panose="02040503050406030204" pitchFamily="18" charset="0"/>
                            </a:rPr>
                          </m:ctrlPr>
                        </m:dPr>
                        <m:e>
                          <m:r>
                            <a:rPr lang="en-US" altLang="zh-TW" sz="2400" b="0" i="1" smtClean="0">
                              <a:latin typeface="Cambria Math" panose="02040503050406030204" pitchFamily="18" charset="0"/>
                              <a:ea typeface="Cambria Math" panose="02040503050406030204" pitchFamily="18" charset="0"/>
                            </a:rPr>
                            <m:t>1−</m:t>
                          </m:r>
                          <m:r>
                            <a:rPr lang="en-US" altLang="zh-TW" sz="2400" b="0" i="1" smtClean="0">
                              <a:latin typeface="Cambria Math" panose="02040503050406030204" pitchFamily="18" charset="0"/>
                              <a:ea typeface="Cambria Math" panose="02040503050406030204" pitchFamily="18" charset="0"/>
                            </a:rPr>
                            <m:t>𝑚</m:t>
                          </m:r>
                        </m:e>
                      </m:d>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𝑄</m:t>
                              </m:r>
                            </m:e>
                            <m:sup>
                              <m:r>
                                <a:rPr lang="en-US" altLang="zh-TW" sz="2400" i="1">
                                  <a:latin typeface="Cambria Math" panose="02040503050406030204" pitchFamily="18" charset="0"/>
                                </a:rPr>
                                <m:t>′</m:t>
                              </m:r>
                            </m:sup>
                          </m:sSup>
                        </m:sup>
                      </m:sSup>
                    </m:oMath>
                  </m:oMathPara>
                </a14:m>
                <a:endParaRPr lang="zh-TW" altLang="en-US" sz="2400" dirty="0"/>
              </a:p>
            </p:txBody>
          </p:sp>
        </mc:Choice>
        <mc:Fallback>
          <p:sp>
            <p:nvSpPr>
              <p:cNvPr id="4" name="文字方塊 3"/>
              <p:cNvSpPr txBox="1">
                <a:spLocks noRot="1" noChangeAspect="1" noMove="1" noResize="1" noEditPoints="1" noAdjustHandles="1" noChangeArrowheads="1" noChangeShapeType="1" noTextEdit="1"/>
              </p:cNvSpPr>
              <p:nvPr/>
            </p:nvSpPr>
            <p:spPr>
              <a:xfrm>
                <a:off x="4846810" y="5995328"/>
                <a:ext cx="3450047" cy="419730"/>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 name="文字方塊 5"/>
              <p:cNvSpPr txBox="1"/>
              <p:nvPr/>
            </p:nvSpPr>
            <p:spPr>
              <a:xfrm>
                <a:off x="4846810" y="5575598"/>
                <a:ext cx="3422347" cy="41973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𝜃</m:t>
                          </m:r>
                        </m:e>
                        <m:sup>
                          <m:sSup>
                            <m:sSupPr>
                              <m:ctrlPr>
                                <a:rPr lang="en-US" altLang="zh-TW" sz="2400" i="1">
                                  <a:latin typeface="Cambria Math" panose="02040503050406030204" pitchFamily="18" charset="0"/>
                                </a:rPr>
                              </m:ctrlPr>
                            </m:sSupPr>
                            <m:e>
                              <m:r>
                                <a:rPr lang="zh-TW" altLang="en-US" sz="2400" i="1" smtClean="0">
                                  <a:latin typeface="Cambria Math" panose="02040503050406030204" pitchFamily="18" charset="0"/>
                                  <a:ea typeface="Cambria Math" panose="02040503050406030204" pitchFamily="18" charset="0"/>
                                </a:rPr>
                                <m:t>𝜋</m:t>
                              </m:r>
                            </m:e>
                            <m:sup>
                              <m:r>
                                <a:rPr lang="en-US" altLang="zh-TW" sz="2400" i="1">
                                  <a:latin typeface="Cambria Math" panose="02040503050406030204" pitchFamily="18" charset="0"/>
                                </a:rPr>
                                <m:t>′</m:t>
                              </m:r>
                            </m:sup>
                          </m:sSup>
                        </m:sup>
                      </m:sSup>
                      <m:r>
                        <a:rPr lang="en-US" altLang="zh-TW" sz="2400" i="1" smtClean="0">
                          <a:latin typeface="Cambria Math" panose="02040503050406030204" pitchFamily="18" charset="0"/>
                          <a:ea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𝑚</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ea typeface="Cambria Math" panose="02040503050406030204" pitchFamily="18" charset="0"/>
                            </a:rPr>
                            <m:t>𝜋</m:t>
                          </m:r>
                        </m:sup>
                      </m:sSup>
                      <m:r>
                        <a:rPr lang="en-US" altLang="zh-TW" sz="2400" b="0" i="1" smtClean="0">
                          <a:latin typeface="Cambria Math" panose="02040503050406030204" pitchFamily="18" charset="0"/>
                          <a:ea typeface="Cambria Math" panose="02040503050406030204" pitchFamily="18" charset="0"/>
                        </a:rPr>
                        <m:t>+</m:t>
                      </m:r>
                      <m:d>
                        <m:dPr>
                          <m:ctrlPr>
                            <a:rPr lang="en-US" altLang="zh-TW" sz="2400" b="0" i="1" smtClean="0">
                              <a:latin typeface="Cambria Math" panose="02040503050406030204" pitchFamily="18" charset="0"/>
                              <a:ea typeface="Cambria Math" panose="02040503050406030204" pitchFamily="18" charset="0"/>
                            </a:rPr>
                          </m:ctrlPr>
                        </m:dPr>
                        <m:e>
                          <m:r>
                            <a:rPr lang="en-US" altLang="zh-TW" sz="2400" b="0" i="1" smtClean="0">
                              <a:latin typeface="Cambria Math" panose="02040503050406030204" pitchFamily="18" charset="0"/>
                              <a:ea typeface="Cambria Math" panose="02040503050406030204" pitchFamily="18" charset="0"/>
                            </a:rPr>
                            <m:t>1−</m:t>
                          </m:r>
                          <m:r>
                            <a:rPr lang="en-US" altLang="zh-TW" sz="2400" b="0" i="1" smtClean="0">
                              <a:latin typeface="Cambria Math" panose="02040503050406030204" pitchFamily="18" charset="0"/>
                              <a:ea typeface="Cambria Math" panose="02040503050406030204" pitchFamily="18" charset="0"/>
                            </a:rPr>
                            <m:t>𝑚</m:t>
                          </m:r>
                        </m:e>
                      </m:d>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sSup>
                            <m:sSupPr>
                              <m:ctrlPr>
                                <a:rPr lang="en-US" altLang="zh-TW" sz="2400" i="1">
                                  <a:latin typeface="Cambria Math" panose="02040503050406030204" pitchFamily="18" charset="0"/>
                                </a:rPr>
                              </m:ctrlPr>
                            </m:sSupPr>
                            <m:e>
                              <m:r>
                                <a:rPr lang="zh-TW" altLang="en-US" sz="2400" i="1">
                                  <a:latin typeface="Cambria Math" panose="02040503050406030204" pitchFamily="18" charset="0"/>
                                  <a:ea typeface="Cambria Math" panose="02040503050406030204" pitchFamily="18" charset="0"/>
                                </a:rPr>
                                <m:t>𝜋</m:t>
                              </m:r>
                            </m:e>
                            <m:sup>
                              <m:r>
                                <a:rPr lang="en-US" altLang="zh-TW" sz="2400" i="1">
                                  <a:latin typeface="Cambria Math" panose="02040503050406030204" pitchFamily="18" charset="0"/>
                                </a:rPr>
                                <m:t>′</m:t>
                              </m:r>
                            </m:sup>
                          </m:sSup>
                        </m:sup>
                      </m:sSup>
                    </m:oMath>
                  </m:oMathPara>
                </a14:m>
                <a:endParaRPr lang="zh-TW" altLang="en-US" sz="2400" dirty="0"/>
              </a:p>
            </p:txBody>
          </p:sp>
        </mc:Choice>
        <mc:Fallback>
          <p:sp>
            <p:nvSpPr>
              <p:cNvPr id="6" name="文字方塊 5"/>
              <p:cNvSpPr txBox="1">
                <a:spLocks noRot="1" noChangeAspect="1" noMove="1" noResize="1" noEditPoints="1" noAdjustHandles="1" noChangeArrowheads="1" noChangeShapeType="1" noTextEdit="1"/>
              </p:cNvSpPr>
              <p:nvPr/>
            </p:nvSpPr>
            <p:spPr>
              <a:xfrm>
                <a:off x="4846810" y="5575598"/>
                <a:ext cx="3422347" cy="419730"/>
              </a:xfrm>
              <a:prstGeom prst="rect">
                <a:avLst/>
              </a:prstGeom>
              <a:blipFill>
                <a:blip r:embed="rId4"/>
                <a:stretch>
                  <a:fillRect/>
                </a:stretch>
              </a:blipFill>
            </p:spPr>
            <p:txBody>
              <a:bodyPr/>
              <a:lstStyle/>
              <a:p>
                <a:r>
                  <a:rPr lang="zh-TW" altLang="en-US">
                    <a:noFill/>
                  </a:rPr>
                  <a:t> </a:t>
                </a:r>
              </a:p>
            </p:txBody>
          </p:sp>
        </mc:Fallback>
      </mc:AlternateContent>
      <p:sp>
        <p:nvSpPr>
          <p:cNvPr id="7" name="矩形 6"/>
          <p:cNvSpPr/>
          <p:nvPr/>
        </p:nvSpPr>
        <p:spPr>
          <a:xfrm>
            <a:off x="3199649" y="36704"/>
            <a:ext cx="3069238" cy="584775"/>
          </a:xfrm>
          <a:prstGeom prst="rect">
            <a:avLst/>
          </a:prstGeom>
        </p:spPr>
        <p:txBody>
          <a:bodyPr wrap="none">
            <a:spAutoFit/>
          </a:bodyPr>
          <a:lstStyle/>
          <a:p>
            <a:pPr algn="ctr"/>
            <a:r>
              <a:rPr lang="en-US" altLang="zh-TW" sz="3200" b="1" i="1" u="sng" dirty="0"/>
              <a:t>DDPG Algorithm </a:t>
            </a:r>
            <a:endParaRPr lang="zh-TW" altLang="en-US" sz="3200" b="1" i="1" u="sng" dirty="0"/>
          </a:p>
        </p:txBody>
      </p:sp>
      <p:sp>
        <p:nvSpPr>
          <p:cNvPr id="8" name="文字方塊 7"/>
          <p:cNvSpPr txBox="1"/>
          <p:nvPr/>
        </p:nvSpPr>
        <p:spPr>
          <a:xfrm>
            <a:off x="5824023" y="4532320"/>
            <a:ext cx="2968283"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400" dirty="0"/>
              <a:t>Using target networks</a:t>
            </a:r>
            <a:endParaRPr lang="zh-TW" altLang="en-US" sz="2400" dirty="0"/>
          </a:p>
        </p:txBody>
      </p:sp>
      <p:sp>
        <p:nvSpPr>
          <p:cNvPr id="9" name="文字方塊 8"/>
          <p:cNvSpPr txBox="1"/>
          <p:nvPr/>
        </p:nvSpPr>
        <p:spPr>
          <a:xfrm>
            <a:off x="1703703" y="5785463"/>
            <a:ext cx="2762346" cy="83099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The target networks update slower</a:t>
            </a:r>
            <a:endParaRPr lang="zh-TW" altLang="en-US" sz="2400" dirty="0"/>
          </a:p>
        </p:txBody>
      </p:sp>
    </p:spTree>
    <p:extLst>
      <p:ext uri="{BB962C8B-B14F-4D97-AF65-F5344CB8AC3E}">
        <p14:creationId xmlns:p14="http://schemas.microsoft.com/office/powerpoint/2010/main" val="331540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a:t>Connection with GAN</a:t>
            </a:r>
            <a:endParaRPr lang="zh-TW" altLang="en-US" dirty="0"/>
          </a:p>
        </p:txBody>
      </p:sp>
      <p:sp>
        <p:nvSpPr>
          <p:cNvPr id="3" name="副標題 2"/>
          <p:cNvSpPr>
            <a:spLocks noGrp="1"/>
          </p:cNvSpPr>
          <p:nvPr>
            <p:ph type="subTitle" idx="1"/>
          </p:nvPr>
        </p:nvSpPr>
        <p:spPr/>
        <p:txBody>
          <a:bodyPr>
            <a:normAutofit/>
          </a:bodyPr>
          <a:lstStyle/>
          <a:p>
            <a:endParaRPr lang="zh-TW" altLang="en-US" sz="4800" dirty="0">
              <a:solidFill>
                <a:srgbClr val="0000FF"/>
              </a:solidFill>
            </a:endParaRPr>
          </a:p>
        </p:txBody>
      </p:sp>
    </p:spTree>
    <p:extLst>
      <p:ext uri="{BB962C8B-B14F-4D97-AF65-F5344CB8AC3E}">
        <p14:creationId xmlns:p14="http://schemas.microsoft.com/office/powerpoint/2010/main" val="33824189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GAN as Actor-critic</a:t>
            </a: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193" y="3169828"/>
            <a:ext cx="805004" cy="805004"/>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431" y="3169828"/>
            <a:ext cx="805004" cy="805004"/>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2449" y="3169828"/>
            <a:ext cx="805004" cy="805004"/>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2312" y="3169828"/>
            <a:ext cx="805004" cy="805004"/>
          </a:xfrm>
          <a:prstGeom prst="rect">
            <a:avLst/>
          </a:prstGeom>
        </p:spPr>
      </p:pic>
      <p:sp>
        <p:nvSpPr>
          <p:cNvPr id="8" name="矩形 7"/>
          <p:cNvSpPr/>
          <p:nvPr/>
        </p:nvSpPr>
        <p:spPr>
          <a:xfrm>
            <a:off x="2420532" y="1923725"/>
            <a:ext cx="1517650" cy="12840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Generator</a:t>
            </a:r>
          </a:p>
        </p:txBody>
      </p:sp>
      <p:cxnSp>
        <p:nvCxnSpPr>
          <p:cNvPr id="9" name="直線單箭頭接點 8"/>
          <p:cNvCxnSpPr/>
          <p:nvPr/>
        </p:nvCxnSpPr>
        <p:spPr>
          <a:xfrm>
            <a:off x="3970701" y="2565741"/>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圖片 9"/>
          <p:cNvPicPr>
            <a:picLocks noChangeAspect="1"/>
          </p:cNvPicPr>
          <p:nvPr/>
        </p:nvPicPr>
        <p:blipFill>
          <a:blip r:embed="rId6"/>
          <a:stretch>
            <a:fillRect/>
          </a:stretch>
        </p:blipFill>
        <p:spPr>
          <a:xfrm>
            <a:off x="943986" y="2098546"/>
            <a:ext cx="929364" cy="916633"/>
          </a:xfrm>
          <a:prstGeom prst="rect">
            <a:avLst/>
          </a:prstGeom>
        </p:spPr>
      </p:pic>
      <p:sp>
        <p:nvSpPr>
          <p:cNvPr id="11" name="橢圓 10"/>
          <p:cNvSpPr/>
          <p:nvPr/>
        </p:nvSpPr>
        <p:spPr>
          <a:xfrm>
            <a:off x="1141062" y="2347312"/>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cxnSp>
        <p:nvCxnSpPr>
          <p:cNvPr id="12" name="直線單箭頭接點 11"/>
          <p:cNvCxnSpPr>
            <a:cxnSpLocks/>
          </p:cNvCxnSpPr>
          <p:nvPr/>
        </p:nvCxnSpPr>
        <p:spPr>
          <a:xfrm>
            <a:off x="1876475" y="2565741"/>
            <a:ext cx="54405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603362" y="1740301"/>
            <a:ext cx="1663700" cy="461665"/>
          </a:xfrm>
          <a:prstGeom prst="rect">
            <a:avLst/>
          </a:prstGeom>
          <a:noFill/>
        </p:spPr>
        <p:txBody>
          <a:bodyPr wrap="square" rtlCol="0">
            <a:spAutoFit/>
          </a:bodyPr>
          <a:lstStyle/>
          <a:p>
            <a:pPr algn="ctr"/>
            <a:r>
              <a:rPr lang="en-US" altLang="zh-TW" sz="2400" dirty="0"/>
              <a:t>Prior</a:t>
            </a:r>
            <a:endParaRPr lang="zh-TW" altLang="en-US" sz="2400" dirty="0"/>
          </a:p>
        </p:txBody>
      </p:sp>
      <p:sp>
        <p:nvSpPr>
          <p:cNvPr id="14" name="橢圓 13"/>
          <p:cNvSpPr/>
          <p:nvPr/>
        </p:nvSpPr>
        <p:spPr>
          <a:xfrm>
            <a:off x="1502715" y="2376867"/>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5" name="橢圓 14"/>
          <p:cNvSpPr/>
          <p:nvPr/>
        </p:nvSpPr>
        <p:spPr>
          <a:xfrm>
            <a:off x="1193627" y="2648740"/>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6" name="橢圓 15"/>
          <p:cNvSpPr/>
          <p:nvPr/>
        </p:nvSpPr>
        <p:spPr>
          <a:xfrm>
            <a:off x="1482478" y="2662990"/>
            <a:ext cx="209550" cy="2095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17" name="圖片 16"/>
          <p:cNvPicPr>
            <a:picLocks noChangeAspect="1"/>
          </p:cNvPicPr>
          <p:nvPr/>
        </p:nvPicPr>
        <p:blipFill>
          <a:blip r:embed="rId7"/>
          <a:stretch>
            <a:fillRect/>
          </a:stretch>
        </p:blipFill>
        <p:spPr>
          <a:xfrm>
            <a:off x="4800431" y="1690689"/>
            <a:ext cx="833495" cy="758854"/>
          </a:xfrm>
          <a:prstGeom prst="rect">
            <a:avLst/>
          </a:prstGeom>
        </p:spPr>
      </p:pic>
      <p:pic>
        <p:nvPicPr>
          <p:cNvPr id="18" name="圖片 17"/>
          <p:cNvPicPr>
            <a:picLocks noChangeAspect="1"/>
          </p:cNvPicPr>
          <p:nvPr/>
        </p:nvPicPr>
        <p:blipFill>
          <a:blip r:embed="rId8"/>
          <a:stretch>
            <a:fillRect/>
          </a:stretch>
        </p:blipFill>
        <p:spPr>
          <a:xfrm>
            <a:off x="5832313" y="1690690"/>
            <a:ext cx="805004" cy="779448"/>
          </a:xfrm>
          <a:prstGeom prst="rect">
            <a:avLst/>
          </a:prstGeom>
        </p:spPr>
      </p:pic>
      <p:pic>
        <p:nvPicPr>
          <p:cNvPr id="19" name="圖片 18"/>
          <p:cNvPicPr>
            <a:picLocks noChangeAspect="1"/>
          </p:cNvPicPr>
          <p:nvPr/>
        </p:nvPicPr>
        <p:blipFill>
          <a:blip r:embed="rId9"/>
          <a:stretch>
            <a:fillRect/>
          </a:stretch>
        </p:blipFill>
        <p:spPr>
          <a:xfrm>
            <a:off x="6858219" y="1717815"/>
            <a:ext cx="718258" cy="754779"/>
          </a:xfrm>
          <a:prstGeom prst="rect">
            <a:avLst/>
          </a:prstGeom>
        </p:spPr>
      </p:pic>
      <p:pic>
        <p:nvPicPr>
          <p:cNvPr id="20" name="圖片 19"/>
          <p:cNvPicPr>
            <a:picLocks noChangeAspect="1"/>
          </p:cNvPicPr>
          <p:nvPr/>
        </p:nvPicPr>
        <p:blipFill>
          <a:blip r:embed="rId10"/>
          <a:stretch>
            <a:fillRect/>
          </a:stretch>
        </p:blipFill>
        <p:spPr>
          <a:xfrm>
            <a:off x="7883418" y="1699124"/>
            <a:ext cx="738117" cy="750419"/>
          </a:xfrm>
          <a:prstGeom prst="rect">
            <a:avLst/>
          </a:prstGeom>
        </p:spPr>
      </p:pic>
      <p:sp>
        <p:nvSpPr>
          <p:cNvPr id="21" name="文字方塊 20"/>
          <p:cNvSpPr txBox="1"/>
          <p:nvPr/>
        </p:nvSpPr>
        <p:spPr>
          <a:xfrm>
            <a:off x="5013297" y="2414696"/>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22" name="文字方塊 21"/>
          <p:cNvSpPr txBox="1"/>
          <p:nvPr/>
        </p:nvSpPr>
        <p:spPr>
          <a:xfrm>
            <a:off x="6050102" y="2414696"/>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23" name="文字方塊 22"/>
          <p:cNvSpPr txBox="1"/>
          <p:nvPr/>
        </p:nvSpPr>
        <p:spPr>
          <a:xfrm>
            <a:off x="7085207" y="2425394"/>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24" name="文字方塊 23"/>
          <p:cNvSpPr txBox="1"/>
          <p:nvPr/>
        </p:nvSpPr>
        <p:spPr>
          <a:xfrm>
            <a:off x="8055401" y="2402449"/>
            <a:ext cx="419100"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0</a:t>
            </a:r>
            <a:endParaRPr lang="zh-TW" altLang="en-US" sz="2400" dirty="0"/>
          </a:p>
        </p:txBody>
      </p:sp>
      <p:sp>
        <p:nvSpPr>
          <p:cNvPr id="25" name="文字方塊 24"/>
          <p:cNvSpPr txBox="1"/>
          <p:nvPr/>
        </p:nvSpPr>
        <p:spPr>
          <a:xfrm>
            <a:off x="5018083" y="3974831"/>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26" name="文字方塊 25"/>
          <p:cNvSpPr txBox="1"/>
          <p:nvPr/>
        </p:nvSpPr>
        <p:spPr>
          <a:xfrm>
            <a:off x="6073537" y="3974831"/>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27" name="文字方塊 26"/>
          <p:cNvSpPr txBox="1"/>
          <p:nvPr/>
        </p:nvSpPr>
        <p:spPr>
          <a:xfrm>
            <a:off x="7102807" y="3974831"/>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28" name="文字方塊 27"/>
          <p:cNvSpPr txBox="1"/>
          <p:nvPr/>
        </p:nvSpPr>
        <p:spPr>
          <a:xfrm>
            <a:off x="8055401" y="3974832"/>
            <a:ext cx="4191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1</a:t>
            </a:r>
            <a:endParaRPr lang="zh-TW" altLang="en-US" sz="2400" dirty="0"/>
          </a:p>
        </p:txBody>
      </p:sp>
      <p:sp>
        <p:nvSpPr>
          <p:cNvPr id="31" name="矩形 30"/>
          <p:cNvSpPr/>
          <p:nvPr/>
        </p:nvSpPr>
        <p:spPr>
          <a:xfrm>
            <a:off x="2452569" y="4860924"/>
            <a:ext cx="1517650" cy="128403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a:t>Discri-minator</a:t>
            </a:r>
            <a:endParaRPr lang="en-US" altLang="zh-TW" sz="2400" dirty="0"/>
          </a:p>
        </p:txBody>
      </p:sp>
      <p:sp>
        <p:nvSpPr>
          <p:cNvPr id="32" name="矩形 31"/>
          <p:cNvSpPr/>
          <p:nvPr/>
        </p:nvSpPr>
        <p:spPr>
          <a:xfrm>
            <a:off x="693208" y="4974707"/>
            <a:ext cx="1049312" cy="1049312"/>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TW" sz="2400" dirty="0"/>
              <a:t>image</a:t>
            </a:r>
            <a:endParaRPr lang="zh-TW" altLang="en-US" sz="2400" dirty="0"/>
          </a:p>
        </p:txBody>
      </p:sp>
      <p:cxnSp>
        <p:nvCxnSpPr>
          <p:cNvPr id="33" name="直線單箭頭接點 32"/>
          <p:cNvCxnSpPr/>
          <p:nvPr/>
        </p:nvCxnSpPr>
        <p:spPr>
          <a:xfrm>
            <a:off x="1875017" y="5502924"/>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a:off x="4004009" y="5502924"/>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文字方塊 34"/>
          <p:cNvSpPr txBox="1"/>
          <p:nvPr/>
        </p:nvSpPr>
        <p:spPr>
          <a:xfrm>
            <a:off x="4572206" y="5272089"/>
            <a:ext cx="1629135" cy="461665"/>
          </a:xfrm>
          <a:prstGeom prst="rect">
            <a:avLst/>
          </a:prstGeom>
          <a:noFill/>
        </p:spPr>
        <p:txBody>
          <a:bodyPr wrap="square" rtlCol="0">
            <a:spAutoFit/>
          </a:bodyPr>
          <a:lstStyle/>
          <a:p>
            <a:r>
              <a:rPr lang="en-US" altLang="zh-TW" sz="2400" dirty="0"/>
              <a:t>1/0</a:t>
            </a:r>
            <a:endParaRPr lang="zh-TW" altLang="en-US" sz="2400" dirty="0"/>
          </a:p>
        </p:txBody>
      </p:sp>
      <p:sp>
        <p:nvSpPr>
          <p:cNvPr id="36" name="矩形 35"/>
          <p:cNvSpPr/>
          <p:nvPr/>
        </p:nvSpPr>
        <p:spPr>
          <a:xfrm>
            <a:off x="2073797" y="3278852"/>
            <a:ext cx="2322757" cy="830997"/>
          </a:xfrm>
          <a:prstGeom prst="rect">
            <a:avLst/>
          </a:prstGeom>
        </p:spPr>
        <p:txBody>
          <a:bodyPr wrap="square">
            <a:spAutoFit/>
          </a:bodyPr>
          <a:lstStyle/>
          <a:p>
            <a:r>
              <a:rPr lang="en-US" altLang="zh-TW" sz="2400" dirty="0"/>
              <a:t>Action: generate an object</a:t>
            </a:r>
            <a:endParaRPr lang="zh-TW" altLang="en-US" sz="2400" dirty="0"/>
          </a:p>
        </p:txBody>
      </p:sp>
      <p:sp>
        <p:nvSpPr>
          <p:cNvPr id="38" name="矩形 37"/>
          <p:cNvSpPr/>
          <p:nvPr/>
        </p:nvSpPr>
        <p:spPr>
          <a:xfrm>
            <a:off x="2523343" y="2271061"/>
            <a:ext cx="1312027" cy="607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Actor</a:t>
            </a:r>
            <a:endParaRPr lang="zh-TW" altLang="en-US" sz="2800" dirty="0"/>
          </a:p>
        </p:txBody>
      </p:sp>
      <p:sp>
        <p:nvSpPr>
          <p:cNvPr id="39" name="矩形 38"/>
          <p:cNvSpPr/>
          <p:nvPr/>
        </p:nvSpPr>
        <p:spPr>
          <a:xfrm>
            <a:off x="2569894" y="5195562"/>
            <a:ext cx="1312027" cy="6076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dirty="0"/>
              <a:t>Critic</a:t>
            </a:r>
            <a:endParaRPr lang="zh-TW" altLang="en-US" sz="2800" dirty="0"/>
          </a:p>
        </p:txBody>
      </p:sp>
      <p:sp>
        <p:nvSpPr>
          <p:cNvPr id="40" name="矩形 39"/>
          <p:cNvSpPr/>
          <p:nvPr/>
        </p:nvSpPr>
        <p:spPr>
          <a:xfrm>
            <a:off x="5162472" y="5277268"/>
            <a:ext cx="2077737" cy="461665"/>
          </a:xfrm>
          <a:prstGeom prst="rect">
            <a:avLst/>
          </a:prstGeom>
        </p:spPr>
        <p:txBody>
          <a:bodyPr wrap="square">
            <a:spAutoFit/>
          </a:bodyPr>
          <a:lstStyle/>
          <a:p>
            <a:r>
              <a:rPr lang="en-US" altLang="zh-TW" sz="2400" dirty="0"/>
              <a:t>realistic or not</a:t>
            </a:r>
            <a:endParaRPr lang="zh-TW" altLang="en-US" sz="2400" dirty="0"/>
          </a:p>
        </p:txBody>
      </p:sp>
      <p:sp>
        <p:nvSpPr>
          <p:cNvPr id="41" name="矩形 40"/>
          <p:cNvSpPr/>
          <p:nvPr/>
        </p:nvSpPr>
        <p:spPr>
          <a:xfrm>
            <a:off x="4903859" y="4520740"/>
            <a:ext cx="3631659" cy="461665"/>
          </a:xfrm>
          <a:prstGeom prst="rect">
            <a:avLst/>
          </a:prstGeom>
        </p:spPr>
        <p:txBody>
          <a:bodyPr wrap="square">
            <a:spAutoFit/>
          </a:bodyPr>
          <a:lstStyle/>
          <a:p>
            <a:pPr algn="ctr"/>
            <a:r>
              <a:rPr lang="zh-TW" altLang="en-US" sz="2400" dirty="0"/>
              <a:t>傳說中的  </a:t>
            </a:r>
            <a:r>
              <a:rPr lang="en-US" altLang="zh-TW" sz="2400" dirty="0"/>
              <a:t>Action</a:t>
            </a:r>
            <a:endParaRPr lang="zh-TW" altLang="en-US" sz="2400" dirty="0"/>
          </a:p>
        </p:txBody>
      </p:sp>
      <p:sp>
        <p:nvSpPr>
          <p:cNvPr id="42" name="矩形 41"/>
          <p:cNvSpPr/>
          <p:nvPr/>
        </p:nvSpPr>
        <p:spPr>
          <a:xfrm>
            <a:off x="4652048" y="3053999"/>
            <a:ext cx="4201667" cy="1457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063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6" grpId="0"/>
      <p:bldP spid="38" grpId="0" animBg="1"/>
      <p:bldP spid="39" grpId="0" animBg="1"/>
      <p:bldP spid="41" grpId="0"/>
      <p:bldP spid="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1325563"/>
          </a:xfrm>
        </p:spPr>
        <p:txBody>
          <a:bodyPr/>
          <a:lstStyle/>
          <a:p>
            <a:r>
              <a:rPr lang="en-US" altLang="zh-TW" dirty="0"/>
              <a:t>Actor-critic as GAN</a:t>
            </a:r>
            <a:endParaRPr lang="zh-TW" altLang="en-US" dirty="0"/>
          </a:p>
        </p:txBody>
      </p:sp>
      <p:sp>
        <p:nvSpPr>
          <p:cNvPr id="4" name="矩形 3"/>
          <p:cNvSpPr/>
          <p:nvPr/>
        </p:nvSpPr>
        <p:spPr>
          <a:xfrm>
            <a:off x="3641546" y="2565400"/>
            <a:ext cx="1517650" cy="128403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Actor</a:t>
            </a:r>
            <a:endParaRPr lang="zh-TW" altLang="en-US" sz="2400" dirty="0"/>
          </a:p>
        </p:txBody>
      </p:sp>
      <p:cxnSp>
        <p:nvCxnSpPr>
          <p:cNvPr id="5" name="直線單箭頭接點 4"/>
          <p:cNvCxnSpPr/>
          <p:nvPr/>
        </p:nvCxnSpPr>
        <p:spPr>
          <a:xfrm>
            <a:off x="5191715" y="3207416"/>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3641546" y="4664158"/>
            <a:ext cx="1517650" cy="128403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Critic</a:t>
            </a:r>
            <a:endParaRPr lang="zh-TW" altLang="en-US" sz="2400" dirty="0"/>
          </a:p>
        </p:txBody>
      </p:sp>
      <p:sp>
        <p:nvSpPr>
          <p:cNvPr id="7" name="文字方塊 6"/>
          <p:cNvSpPr txBox="1"/>
          <p:nvPr/>
        </p:nvSpPr>
        <p:spPr>
          <a:xfrm>
            <a:off x="5633268" y="1521820"/>
            <a:ext cx="3079571"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Generator sometimes generates good stuff</a:t>
            </a:r>
            <a:endParaRPr lang="zh-TW" altLang="en-US" sz="2400" dirty="0"/>
          </a:p>
        </p:txBody>
      </p:sp>
      <p:sp>
        <p:nvSpPr>
          <p:cNvPr id="8" name="矩形 7"/>
          <p:cNvSpPr/>
          <p:nvPr/>
        </p:nvSpPr>
        <p:spPr>
          <a:xfrm>
            <a:off x="3716228" y="2761394"/>
            <a:ext cx="1368285" cy="892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Gene</a:t>
            </a:r>
          </a:p>
          <a:p>
            <a:pPr algn="ctr"/>
            <a:r>
              <a:rPr lang="en-US" altLang="zh-TW" sz="2800" dirty="0" err="1"/>
              <a:t>rator</a:t>
            </a:r>
            <a:endParaRPr lang="zh-TW" altLang="en-US" sz="2800" dirty="0"/>
          </a:p>
        </p:txBody>
      </p:sp>
      <p:sp>
        <p:nvSpPr>
          <p:cNvPr id="9" name="矩形 8"/>
          <p:cNvSpPr/>
          <p:nvPr/>
        </p:nvSpPr>
        <p:spPr>
          <a:xfrm>
            <a:off x="3702613" y="4909166"/>
            <a:ext cx="1395515" cy="8142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2800" dirty="0"/>
              <a:t>Discriminator</a:t>
            </a:r>
            <a:endParaRPr lang="zh-TW" altLang="en-US" sz="2800" dirty="0"/>
          </a:p>
        </p:txBody>
      </p:sp>
      <p:cxnSp>
        <p:nvCxnSpPr>
          <p:cNvPr id="10" name="直線單箭頭接點 9"/>
          <p:cNvCxnSpPr/>
          <p:nvPr/>
        </p:nvCxnSpPr>
        <p:spPr>
          <a:xfrm>
            <a:off x="2949258" y="3207416"/>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p:cNvCxnSpPr/>
          <p:nvPr/>
        </p:nvCxnSpPr>
        <p:spPr>
          <a:xfrm>
            <a:off x="5220743" y="5299469"/>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2974658" y="5045469"/>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12"/>
              <p:cNvSpPr txBox="1"/>
              <p:nvPr/>
            </p:nvSpPr>
            <p:spPr>
              <a:xfrm>
                <a:off x="1512438" y="2949174"/>
                <a:ext cx="32226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𝑡</m:t>
                          </m:r>
                        </m:sub>
                      </m:sSub>
                    </m:oMath>
                  </m:oMathPara>
                </a14:m>
                <a:endParaRPr lang="zh-TW" altLang="en-US" sz="24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512438" y="2949174"/>
                <a:ext cx="322268" cy="369332"/>
              </a:xfrm>
              <a:prstGeom prst="rect">
                <a:avLst/>
              </a:prstGeom>
              <a:blipFill>
                <a:blip r:embed="rId2"/>
                <a:stretch>
                  <a:fillRect l="-11321" r="-5660"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6993743" y="2954069"/>
                <a:ext cx="35862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𝑡</m:t>
                          </m:r>
                        </m:sub>
                      </m:sSub>
                    </m:oMath>
                  </m:oMathPara>
                </a14:m>
                <a:endParaRPr lang="zh-TW" altLang="en-US" sz="24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6993743" y="2954069"/>
                <a:ext cx="358624" cy="369332"/>
              </a:xfrm>
              <a:prstGeom prst="rect">
                <a:avLst/>
              </a:prstGeom>
              <a:blipFill>
                <a:blip r:embed="rId3"/>
                <a:stretch>
                  <a:fillRect l="-10169" r="-5085"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608463" y="2949174"/>
                <a:ext cx="3395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08463" y="2949174"/>
                <a:ext cx="339580" cy="369332"/>
              </a:xfrm>
              <a:prstGeom prst="rect">
                <a:avLst/>
              </a:prstGeom>
              <a:blipFill>
                <a:blip r:embed="rId4"/>
                <a:stretch>
                  <a:fillRect l="-12500" r="-7143"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351738" y="2949174"/>
                <a:ext cx="3724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𝑇</m:t>
                          </m:r>
                        </m:sub>
                      </m:sSub>
                    </m:oMath>
                  </m:oMathPara>
                </a14:m>
                <a:endParaRPr lang="zh-TW" altLang="en-US" sz="2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351738" y="2949174"/>
                <a:ext cx="372474" cy="369332"/>
              </a:xfrm>
              <a:prstGeom prst="rect">
                <a:avLst/>
              </a:prstGeom>
              <a:blipFill>
                <a:blip r:embed="rId5"/>
                <a:stretch>
                  <a:fillRect l="-11475" r="-6557" b="-15000"/>
                </a:stretch>
              </a:blipFill>
            </p:spPr>
            <p:txBody>
              <a:bodyPr/>
              <a:lstStyle/>
              <a:p>
                <a:r>
                  <a:rPr lang="zh-TW" altLang="en-US">
                    <a:noFill/>
                  </a:rPr>
                  <a:t> </a:t>
                </a:r>
              </a:p>
            </p:txBody>
          </p:sp>
        </mc:Fallback>
      </mc:AlternateContent>
      <p:sp>
        <p:nvSpPr>
          <p:cNvPr id="17" name="文字方塊 16"/>
          <p:cNvSpPr txBox="1"/>
          <p:nvPr/>
        </p:nvSpPr>
        <p:spPr>
          <a:xfrm>
            <a:off x="831015" y="2856841"/>
            <a:ext cx="771525" cy="461665"/>
          </a:xfrm>
          <a:prstGeom prst="rect">
            <a:avLst/>
          </a:prstGeom>
          <a:noFill/>
        </p:spPr>
        <p:txBody>
          <a:bodyPr wrap="square" rtlCol="0">
            <a:spAutoFit/>
          </a:bodyPr>
          <a:lstStyle/>
          <a:p>
            <a:pPr algn="ctr"/>
            <a:r>
              <a:rPr lang="en-US" altLang="zh-TW" sz="2400" dirty="0"/>
              <a:t>……</a:t>
            </a:r>
            <a:endParaRPr lang="zh-TW" altLang="en-US" sz="2400" dirty="0"/>
          </a:p>
        </p:txBody>
      </p:sp>
      <p:sp>
        <p:nvSpPr>
          <p:cNvPr id="18" name="文字方塊 17"/>
          <p:cNvSpPr txBox="1"/>
          <p:nvPr/>
        </p:nvSpPr>
        <p:spPr>
          <a:xfrm>
            <a:off x="1694430" y="2856841"/>
            <a:ext cx="771525"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19" name="文字方塊 18"/>
              <p:cNvSpPr txBox="1"/>
              <p:nvPr/>
            </p:nvSpPr>
            <p:spPr>
              <a:xfrm>
                <a:off x="5902519" y="2952766"/>
                <a:ext cx="3759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5902519" y="2952766"/>
                <a:ext cx="375936" cy="369332"/>
              </a:xfrm>
              <a:prstGeom prst="rect">
                <a:avLst/>
              </a:prstGeom>
              <a:blipFill>
                <a:blip r:embed="rId6"/>
                <a:stretch>
                  <a:fillRect l="-9677" r="-6452" b="-13115"/>
                </a:stretch>
              </a:blipFill>
            </p:spPr>
            <p:txBody>
              <a:bodyPr/>
              <a:lstStyle/>
              <a:p>
                <a:r>
                  <a:rPr lang="zh-TW" altLang="en-US">
                    <a:noFill/>
                  </a:rPr>
                  <a:t> </a:t>
                </a:r>
              </a:p>
            </p:txBody>
          </p:sp>
        </mc:Fallback>
      </mc:AlternateContent>
      <p:sp>
        <p:nvSpPr>
          <p:cNvPr id="20" name="文字方塊 19"/>
          <p:cNvSpPr txBox="1"/>
          <p:nvPr/>
        </p:nvSpPr>
        <p:spPr>
          <a:xfrm>
            <a:off x="6204688" y="2861736"/>
            <a:ext cx="771525"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21" name="文字方塊 20"/>
              <p:cNvSpPr txBox="1"/>
              <p:nvPr/>
            </p:nvSpPr>
            <p:spPr>
              <a:xfrm>
                <a:off x="8033882" y="2963711"/>
                <a:ext cx="437017"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𝑇</m:t>
                          </m:r>
                        </m:sub>
                      </m:sSub>
                    </m:oMath>
                  </m:oMathPara>
                </a14:m>
                <a:endParaRPr lang="zh-TW" altLang="en-US" sz="2400"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8033882" y="2963711"/>
                <a:ext cx="437017" cy="369332"/>
              </a:xfrm>
              <a:prstGeom prst="rect">
                <a:avLst/>
              </a:prstGeom>
              <a:blipFill>
                <a:blip r:embed="rId7"/>
                <a:stretch>
                  <a:fillRect l="-6944" r="-1389" b="-13115"/>
                </a:stretch>
              </a:blipFill>
            </p:spPr>
            <p:txBody>
              <a:bodyPr/>
              <a:lstStyle/>
              <a:p>
                <a:r>
                  <a:rPr lang="zh-TW" altLang="en-US">
                    <a:noFill/>
                  </a:rPr>
                  <a:t> </a:t>
                </a:r>
              </a:p>
            </p:txBody>
          </p:sp>
        </mc:Fallback>
      </mc:AlternateContent>
      <p:sp>
        <p:nvSpPr>
          <p:cNvPr id="22" name="文字方塊 21"/>
          <p:cNvSpPr txBox="1"/>
          <p:nvPr/>
        </p:nvSpPr>
        <p:spPr>
          <a:xfrm>
            <a:off x="7327513" y="2882241"/>
            <a:ext cx="771525" cy="461665"/>
          </a:xfrm>
          <a:prstGeom prst="rect">
            <a:avLst/>
          </a:prstGeom>
          <a:noFill/>
        </p:spPr>
        <p:txBody>
          <a:bodyPr wrap="square" rtlCol="0">
            <a:spAutoFit/>
          </a:bodyPr>
          <a:lstStyle/>
          <a:p>
            <a:pPr algn="ctr"/>
            <a:r>
              <a:rPr lang="en-US" altLang="zh-TW" sz="2400" dirty="0"/>
              <a:t>……</a:t>
            </a:r>
            <a:endParaRPr lang="zh-TW" altLang="en-US" sz="2400" dirty="0"/>
          </a:p>
        </p:txBody>
      </p:sp>
      <p:sp>
        <p:nvSpPr>
          <p:cNvPr id="23" name="矩形 22"/>
          <p:cNvSpPr/>
          <p:nvPr/>
        </p:nvSpPr>
        <p:spPr>
          <a:xfrm>
            <a:off x="5382372" y="2470596"/>
            <a:ext cx="3631659" cy="461665"/>
          </a:xfrm>
          <a:prstGeom prst="rect">
            <a:avLst/>
          </a:prstGeom>
        </p:spPr>
        <p:txBody>
          <a:bodyPr wrap="square">
            <a:spAutoFit/>
          </a:bodyPr>
          <a:lstStyle/>
          <a:p>
            <a:pPr algn="ctr"/>
            <a:r>
              <a:rPr lang="en-US" altLang="zh-TW" sz="2400" dirty="0"/>
              <a:t>Get some reward</a:t>
            </a:r>
            <a:endParaRPr lang="zh-TW" altLang="en-US" sz="2400" dirty="0"/>
          </a:p>
        </p:txBody>
      </p:sp>
      <p:cxnSp>
        <p:nvCxnSpPr>
          <p:cNvPr id="24" name="直線單箭頭接點 23"/>
          <p:cNvCxnSpPr/>
          <p:nvPr/>
        </p:nvCxnSpPr>
        <p:spPr>
          <a:xfrm>
            <a:off x="2974658" y="5723391"/>
            <a:ext cx="577552"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830694" y="5453019"/>
            <a:ext cx="2735742" cy="461665"/>
          </a:xfrm>
          <a:prstGeom prst="rect">
            <a:avLst/>
          </a:prstGeom>
        </p:spPr>
        <p:txBody>
          <a:bodyPr wrap="square">
            <a:spAutoFit/>
          </a:bodyPr>
          <a:lstStyle/>
          <a:p>
            <a:pPr algn="ctr"/>
            <a:r>
              <a:rPr lang="en-US" altLang="zh-TW" sz="2400" dirty="0"/>
              <a:t>Estimated reward</a:t>
            </a:r>
            <a:endParaRPr lang="zh-TW" altLang="en-US" sz="2400" dirty="0"/>
          </a:p>
        </p:txBody>
      </p:sp>
      <mc:AlternateContent xmlns:mc="http://schemas.openxmlformats.org/markup-compatibility/2006" xmlns:a14="http://schemas.microsoft.com/office/drawing/2010/main">
        <mc:Choice Requires="a14">
          <p:sp>
            <p:nvSpPr>
              <p:cNvPr id="26" name="文字方塊 25"/>
              <p:cNvSpPr txBox="1"/>
              <p:nvPr/>
            </p:nvSpPr>
            <p:spPr>
              <a:xfrm>
                <a:off x="2579890" y="5498907"/>
                <a:ext cx="2178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𝑠</m:t>
                      </m:r>
                    </m:oMath>
                  </m:oMathPara>
                </a14:m>
                <a:endParaRPr lang="zh-TW" altLang="en-US" sz="2400"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2579890" y="5498907"/>
                <a:ext cx="217880" cy="369332"/>
              </a:xfrm>
              <a:prstGeom prst="rect">
                <a:avLst/>
              </a:prstGeom>
              <a:blipFill>
                <a:blip r:embed="rId8"/>
                <a:stretch>
                  <a:fillRect l="-16667" r="-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2573279" y="4810003"/>
                <a:ext cx="24795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rPr>
                        <m:t>𝑎</m:t>
                      </m:r>
                    </m:oMath>
                  </m:oMathPara>
                </a14:m>
                <a:endParaRPr lang="zh-TW" altLang="en-US" sz="2400"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2573279" y="4810003"/>
                <a:ext cx="247953" cy="369332"/>
              </a:xfrm>
              <a:prstGeom prst="rect">
                <a:avLst/>
              </a:prstGeom>
              <a:blipFill>
                <a:blip r:embed="rId9"/>
                <a:stretch>
                  <a:fillRect l="-14634" r="-1463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6729672" y="5052237"/>
                <a:ext cx="98360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𝑄</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𝑠</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𝑎</m:t>
                          </m:r>
                        </m:e>
                      </m:d>
                    </m:oMath>
                  </m:oMathPara>
                </a14:m>
                <a:endParaRPr lang="zh-TW" altLang="en-US" sz="2400"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6729672" y="5052237"/>
                <a:ext cx="983603" cy="369332"/>
              </a:xfrm>
              <a:prstGeom prst="rect">
                <a:avLst/>
              </a:prstGeom>
              <a:blipFill>
                <a:blip r:embed="rId10"/>
                <a:stretch>
                  <a:fillRect l="-9938" b="-30000"/>
                </a:stretch>
              </a:blipFill>
            </p:spPr>
            <p:txBody>
              <a:bodyPr/>
              <a:lstStyle/>
              <a:p>
                <a:r>
                  <a:rPr lang="zh-TW" altLang="en-US">
                    <a:noFill/>
                  </a:rPr>
                  <a:t> </a:t>
                </a:r>
              </a:p>
            </p:txBody>
          </p:sp>
        </mc:Fallback>
      </mc:AlternateContent>
      <p:cxnSp>
        <p:nvCxnSpPr>
          <p:cNvPr id="30" name="直線接點 29"/>
          <p:cNvCxnSpPr/>
          <p:nvPr/>
        </p:nvCxnSpPr>
        <p:spPr>
          <a:xfrm>
            <a:off x="1637812" y="3333043"/>
            <a:ext cx="0" cy="2379485"/>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a:cxnSpLocks/>
          </p:cNvCxnSpPr>
          <p:nvPr/>
        </p:nvCxnSpPr>
        <p:spPr>
          <a:xfrm>
            <a:off x="1637812" y="5723391"/>
            <a:ext cx="863415" cy="0"/>
          </a:xfrm>
          <a:prstGeom prst="line">
            <a:avLst/>
          </a:prstGeom>
          <a:ln w="381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直線接點 34"/>
          <p:cNvCxnSpPr>
            <a:cxnSpLocks/>
          </p:cNvCxnSpPr>
          <p:nvPr/>
        </p:nvCxnSpPr>
        <p:spPr>
          <a:xfrm>
            <a:off x="7147166" y="3355146"/>
            <a:ext cx="0" cy="82315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a:cxnSpLocks/>
          </p:cNvCxnSpPr>
          <p:nvPr/>
        </p:nvCxnSpPr>
        <p:spPr>
          <a:xfrm>
            <a:off x="2069519" y="5052237"/>
            <a:ext cx="468456" cy="0"/>
          </a:xfrm>
          <a:prstGeom prst="line">
            <a:avLst/>
          </a:prstGeom>
          <a:ln w="381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線接點 40"/>
          <p:cNvCxnSpPr>
            <a:cxnSpLocks/>
          </p:cNvCxnSpPr>
          <p:nvPr/>
        </p:nvCxnSpPr>
        <p:spPr>
          <a:xfrm flipH="1">
            <a:off x="2069519" y="4231119"/>
            <a:ext cx="510353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直線接點 42"/>
          <p:cNvCxnSpPr>
            <a:cxnSpLocks/>
          </p:cNvCxnSpPr>
          <p:nvPr/>
        </p:nvCxnSpPr>
        <p:spPr>
          <a:xfrm>
            <a:off x="2069519" y="4252581"/>
            <a:ext cx="0" cy="82315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07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grpSp>
        <p:nvGrpSpPr>
          <p:cNvPr id="6" name="群組 5"/>
          <p:cNvGrpSpPr/>
          <p:nvPr/>
        </p:nvGrpSpPr>
        <p:grpSpPr>
          <a:xfrm>
            <a:off x="907143" y="743064"/>
            <a:ext cx="7329714" cy="5181146"/>
            <a:chOff x="907143" y="171564"/>
            <a:chExt cx="7329714" cy="5181146"/>
          </a:xfrm>
        </p:grpSpPr>
        <p:pic>
          <p:nvPicPr>
            <p:cNvPr id="4" name="圖片 3"/>
            <p:cNvPicPr>
              <a:picLocks noChangeAspect="1"/>
            </p:cNvPicPr>
            <p:nvPr/>
          </p:nvPicPr>
          <p:blipFill>
            <a:blip r:embed="rId2"/>
            <a:stretch>
              <a:fillRect/>
            </a:stretch>
          </p:blipFill>
          <p:spPr>
            <a:xfrm>
              <a:off x="1361744" y="171564"/>
              <a:ext cx="6420512" cy="4356894"/>
            </a:xfrm>
            <a:prstGeom prst="rect">
              <a:avLst/>
            </a:prstGeom>
          </p:spPr>
        </p:pic>
        <p:sp>
          <p:nvSpPr>
            <p:cNvPr id="5" name="矩形 4"/>
            <p:cNvSpPr/>
            <p:nvPr/>
          </p:nvSpPr>
          <p:spPr>
            <a:xfrm>
              <a:off x="907143" y="4467339"/>
              <a:ext cx="7329714" cy="885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7" name="矩形 6"/>
          <p:cNvSpPr/>
          <p:nvPr/>
        </p:nvSpPr>
        <p:spPr>
          <a:xfrm>
            <a:off x="1514001" y="5336224"/>
            <a:ext cx="6439828" cy="646331"/>
          </a:xfrm>
          <a:prstGeom prst="rect">
            <a:avLst/>
          </a:prstGeom>
        </p:spPr>
        <p:txBody>
          <a:bodyPr wrap="square">
            <a:spAutoFit/>
          </a:bodyPr>
          <a:lstStyle/>
          <a:p>
            <a:r>
              <a:rPr lang="en-US" altLang="zh-TW" dirty="0">
                <a:latin typeface="Lucida Grande"/>
              </a:rPr>
              <a:t>David </a:t>
            </a:r>
            <a:r>
              <a:rPr lang="en-US" altLang="zh-TW" dirty="0" err="1">
                <a:latin typeface="Lucida Grande"/>
              </a:rPr>
              <a:t>Pfau</a:t>
            </a:r>
            <a:r>
              <a:rPr lang="en-US" altLang="zh-TW" dirty="0">
                <a:solidFill>
                  <a:srgbClr val="000000"/>
                </a:solidFill>
                <a:latin typeface="Lucida Grande"/>
              </a:rPr>
              <a:t>, </a:t>
            </a:r>
            <a:r>
              <a:rPr lang="en-US" altLang="zh-TW" dirty="0">
                <a:latin typeface="Lucida Grande"/>
              </a:rPr>
              <a:t>Oriol </a:t>
            </a:r>
            <a:r>
              <a:rPr lang="en-US" altLang="zh-TW" dirty="0" err="1">
                <a:latin typeface="Lucida Grande"/>
              </a:rPr>
              <a:t>Vinyals</a:t>
            </a:r>
            <a:r>
              <a:rPr lang="en-US" altLang="zh-TW" dirty="0">
                <a:latin typeface="Lucida Grande"/>
              </a:rPr>
              <a:t>, “</a:t>
            </a:r>
            <a:r>
              <a:rPr lang="en-US" altLang="zh-TW" dirty="0"/>
              <a:t>Connecting Generative Adversarial Networks and Actor-Critic Methods</a:t>
            </a:r>
            <a:r>
              <a:rPr lang="en-US" altLang="zh-TW" dirty="0">
                <a:latin typeface="Lucida Grande"/>
              </a:rPr>
              <a:t>”, </a:t>
            </a:r>
            <a:r>
              <a:rPr lang="en-US" altLang="zh-TW" dirty="0" err="1">
                <a:latin typeface="Lucida Grande"/>
              </a:rPr>
              <a:t>arXiv</a:t>
            </a:r>
            <a:r>
              <a:rPr lang="en-US" altLang="zh-TW" dirty="0">
                <a:latin typeface="Lucida Grande"/>
              </a:rPr>
              <a:t> preprint, 2016</a:t>
            </a:r>
            <a:endParaRPr lang="zh-TW" altLang="en-US" dirty="0"/>
          </a:p>
        </p:txBody>
      </p:sp>
    </p:spTree>
    <p:extLst>
      <p:ext uri="{BB962C8B-B14F-4D97-AF65-F5344CB8AC3E}">
        <p14:creationId xmlns:p14="http://schemas.microsoft.com/office/powerpoint/2010/main" val="3899294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68720" y="4833439"/>
            <a:ext cx="9855200" cy="200551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2" name="矩形 11"/>
          <p:cNvSpPr/>
          <p:nvPr/>
        </p:nvSpPr>
        <p:spPr>
          <a:xfrm>
            <a:off x="-168720" y="1760152"/>
            <a:ext cx="9855200" cy="380244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 name="橢圓 4"/>
          <p:cNvSpPr/>
          <p:nvPr/>
        </p:nvSpPr>
        <p:spPr>
          <a:xfrm>
            <a:off x="2139051" y="1924601"/>
            <a:ext cx="3268857" cy="2721835"/>
          </a:xfrm>
          <a:prstGeom prst="ellipse">
            <a:avLst/>
          </a:prstGeom>
          <a:noFill/>
          <a:ln w="57150">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Approaches</a:t>
            </a:r>
            <a:endParaRPr lang="zh-TW" altLang="en-US" dirty="0"/>
          </a:p>
        </p:txBody>
      </p:sp>
      <p:sp>
        <p:nvSpPr>
          <p:cNvPr id="6" name="橢圓 5"/>
          <p:cNvSpPr/>
          <p:nvPr/>
        </p:nvSpPr>
        <p:spPr>
          <a:xfrm>
            <a:off x="4550126" y="1957396"/>
            <a:ext cx="3256699" cy="2732381"/>
          </a:xfrm>
          <a:prstGeom prst="ellipse">
            <a:avLst/>
          </a:prstGeom>
          <a:noFill/>
          <a:ln w="57150">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7" name="文字方塊 6"/>
          <p:cNvSpPr txBox="1"/>
          <p:nvPr/>
        </p:nvSpPr>
        <p:spPr>
          <a:xfrm>
            <a:off x="2139051" y="3077162"/>
            <a:ext cx="2467429" cy="523220"/>
          </a:xfrm>
          <a:prstGeom prst="rect">
            <a:avLst/>
          </a:prstGeom>
          <a:noFill/>
        </p:spPr>
        <p:txBody>
          <a:bodyPr wrap="square" rtlCol="0">
            <a:spAutoFit/>
          </a:bodyPr>
          <a:lstStyle/>
          <a:p>
            <a:pPr algn="ctr"/>
            <a:r>
              <a:rPr lang="en-US" altLang="zh-TW" sz="2800" dirty="0"/>
              <a:t>Policy-based</a:t>
            </a:r>
            <a:endParaRPr lang="zh-TW" altLang="en-US" sz="2800" dirty="0"/>
          </a:p>
        </p:txBody>
      </p:sp>
      <p:sp>
        <p:nvSpPr>
          <p:cNvPr id="8" name="文字方塊 7"/>
          <p:cNvSpPr txBox="1"/>
          <p:nvPr/>
        </p:nvSpPr>
        <p:spPr>
          <a:xfrm>
            <a:off x="5324459" y="3085456"/>
            <a:ext cx="2467429" cy="523220"/>
          </a:xfrm>
          <a:prstGeom prst="rect">
            <a:avLst/>
          </a:prstGeom>
          <a:noFill/>
        </p:spPr>
        <p:txBody>
          <a:bodyPr wrap="square" rtlCol="0">
            <a:spAutoFit/>
          </a:bodyPr>
          <a:lstStyle/>
          <a:p>
            <a:pPr algn="ctr"/>
            <a:r>
              <a:rPr lang="en-US" altLang="zh-TW" sz="2800" dirty="0"/>
              <a:t>Value-based</a:t>
            </a:r>
            <a:endParaRPr lang="zh-TW" altLang="en-US" sz="2800" dirty="0"/>
          </a:p>
        </p:txBody>
      </p:sp>
      <p:sp>
        <p:nvSpPr>
          <p:cNvPr id="9" name="文字方塊 8"/>
          <p:cNvSpPr txBox="1"/>
          <p:nvPr/>
        </p:nvSpPr>
        <p:spPr>
          <a:xfrm>
            <a:off x="790824" y="4845394"/>
            <a:ext cx="2916668" cy="523220"/>
          </a:xfrm>
          <a:prstGeom prst="rect">
            <a:avLst/>
          </a:prstGeom>
          <a:noFill/>
        </p:spPr>
        <p:txBody>
          <a:bodyPr wrap="square" rtlCol="0">
            <a:spAutoFit/>
          </a:bodyPr>
          <a:lstStyle/>
          <a:p>
            <a:pPr algn="ctr"/>
            <a:r>
              <a:rPr lang="en-US" altLang="zh-TW" sz="2800" dirty="0">
                <a:solidFill>
                  <a:srgbClr val="0000FF"/>
                </a:solidFill>
              </a:rPr>
              <a:t>Learning an Actor</a:t>
            </a:r>
            <a:endParaRPr lang="zh-TW" altLang="en-US" sz="2800" dirty="0">
              <a:solidFill>
                <a:srgbClr val="0000FF"/>
              </a:solidFill>
            </a:endParaRPr>
          </a:p>
        </p:txBody>
      </p:sp>
      <p:sp>
        <p:nvSpPr>
          <p:cNvPr id="10" name="文字方塊 9"/>
          <p:cNvSpPr txBox="1"/>
          <p:nvPr/>
        </p:nvSpPr>
        <p:spPr>
          <a:xfrm>
            <a:off x="6124677" y="4832696"/>
            <a:ext cx="3077379" cy="523220"/>
          </a:xfrm>
          <a:prstGeom prst="rect">
            <a:avLst/>
          </a:prstGeom>
          <a:noFill/>
        </p:spPr>
        <p:txBody>
          <a:bodyPr wrap="square" rtlCol="0">
            <a:spAutoFit/>
          </a:bodyPr>
          <a:lstStyle/>
          <a:p>
            <a:pPr algn="ctr"/>
            <a:r>
              <a:rPr lang="en-US" altLang="zh-TW" sz="2800" dirty="0">
                <a:solidFill>
                  <a:srgbClr val="0000FF"/>
                </a:solidFill>
              </a:rPr>
              <a:t>Learning a Critic</a:t>
            </a:r>
            <a:endParaRPr lang="zh-TW" altLang="en-US" sz="2800" dirty="0">
              <a:solidFill>
                <a:srgbClr val="0000FF"/>
              </a:solidFill>
            </a:endParaRPr>
          </a:p>
        </p:txBody>
      </p:sp>
      <p:sp>
        <p:nvSpPr>
          <p:cNvPr id="11" name="文字方塊 10"/>
          <p:cNvSpPr txBox="1"/>
          <p:nvPr/>
        </p:nvSpPr>
        <p:spPr>
          <a:xfrm>
            <a:off x="3766418" y="4855883"/>
            <a:ext cx="2569028" cy="523220"/>
          </a:xfrm>
          <a:prstGeom prst="rect">
            <a:avLst/>
          </a:prstGeom>
          <a:noFill/>
        </p:spPr>
        <p:txBody>
          <a:bodyPr wrap="square" rtlCol="0">
            <a:spAutoFit/>
          </a:bodyPr>
          <a:lstStyle/>
          <a:p>
            <a:pPr algn="ctr"/>
            <a:r>
              <a:rPr lang="en-US" altLang="zh-TW" sz="2800" dirty="0">
                <a:solidFill>
                  <a:srgbClr val="0000FF"/>
                </a:solidFill>
              </a:rPr>
              <a:t>Actor + Critic</a:t>
            </a:r>
            <a:endParaRPr lang="zh-TW" altLang="en-US" sz="2800" dirty="0">
              <a:solidFill>
                <a:srgbClr val="0000FF"/>
              </a:solidFill>
            </a:endParaRPr>
          </a:p>
        </p:txBody>
      </p:sp>
      <p:cxnSp>
        <p:nvCxnSpPr>
          <p:cNvPr id="13" name="直線單箭頭接點 12"/>
          <p:cNvCxnSpPr>
            <a:cxnSpLocks/>
          </p:cNvCxnSpPr>
          <p:nvPr/>
        </p:nvCxnSpPr>
        <p:spPr>
          <a:xfrm>
            <a:off x="6622174" y="3772631"/>
            <a:ext cx="851126" cy="1072763"/>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H="1">
            <a:off x="2460333" y="3709268"/>
            <a:ext cx="904080" cy="111395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cxnSpLocks/>
          </p:cNvCxnSpPr>
          <p:nvPr/>
        </p:nvCxnSpPr>
        <p:spPr>
          <a:xfrm>
            <a:off x="4931392" y="3514276"/>
            <a:ext cx="75801" cy="1387015"/>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2148560" y="5916372"/>
            <a:ext cx="4970667" cy="523220"/>
          </a:xfrm>
          <a:prstGeom prst="rect">
            <a:avLst/>
          </a:prstGeom>
          <a:noFill/>
        </p:spPr>
        <p:txBody>
          <a:bodyPr wrap="square" rtlCol="0">
            <a:spAutoFit/>
          </a:bodyPr>
          <a:lstStyle/>
          <a:p>
            <a:pPr algn="ctr"/>
            <a:r>
              <a:rPr lang="en-US" altLang="zh-TW" sz="2800" b="1" i="1" u="sng" dirty="0"/>
              <a:t>Model-based Approach</a:t>
            </a:r>
            <a:endParaRPr lang="zh-TW" altLang="en-US" sz="2800" b="1" i="1" u="sng" dirty="0"/>
          </a:p>
        </p:txBody>
      </p:sp>
      <p:sp>
        <p:nvSpPr>
          <p:cNvPr id="18" name="文字方塊 17"/>
          <p:cNvSpPr txBox="1"/>
          <p:nvPr/>
        </p:nvSpPr>
        <p:spPr>
          <a:xfrm>
            <a:off x="72570" y="1938344"/>
            <a:ext cx="2496457" cy="954107"/>
          </a:xfrm>
          <a:prstGeom prst="rect">
            <a:avLst/>
          </a:prstGeom>
          <a:noFill/>
        </p:spPr>
        <p:txBody>
          <a:bodyPr wrap="square" rtlCol="0">
            <a:spAutoFit/>
          </a:bodyPr>
          <a:lstStyle/>
          <a:p>
            <a:pPr algn="ctr"/>
            <a:r>
              <a:rPr lang="en-US" altLang="zh-TW" sz="2800" b="1" i="1" u="sng" dirty="0"/>
              <a:t>Model-free Approach</a:t>
            </a:r>
            <a:endParaRPr lang="zh-TW" altLang="en-US" sz="2800" b="1" i="1" u="sng" dirty="0"/>
          </a:p>
        </p:txBody>
      </p:sp>
    </p:spTree>
    <p:extLst>
      <p:ext uri="{BB962C8B-B14F-4D97-AF65-F5344CB8AC3E}">
        <p14:creationId xmlns:p14="http://schemas.microsoft.com/office/powerpoint/2010/main" val="5255163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On-policy </a:t>
            </a:r>
            <a:r>
              <a:rPr lang="en-US" altLang="zh-TW" dirty="0" err="1"/>
              <a:t>v.s</a:t>
            </a:r>
            <a:r>
              <a:rPr lang="en-US" altLang="zh-TW" dirty="0"/>
              <a:t>. Off-policy</a:t>
            </a:r>
            <a:endParaRPr lang="zh-TW" altLang="en-US" dirty="0"/>
          </a:p>
        </p:txBody>
      </p:sp>
      <p:sp>
        <p:nvSpPr>
          <p:cNvPr id="3" name="內容版面配置區 2"/>
          <p:cNvSpPr>
            <a:spLocks noGrp="1"/>
          </p:cNvSpPr>
          <p:nvPr>
            <p:ph idx="1"/>
          </p:nvPr>
        </p:nvSpPr>
        <p:spPr/>
        <p:txBody>
          <a:bodyPr/>
          <a:lstStyle/>
          <a:p>
            <a:r>
              <a:rPr lang="en-US" altLang="zh-TW" dirty="0"/>
              <a:t>On-policy: The agent learned and the agent interacting with the environment is the same.</a:t>
            </a:r>
          </a:p>
          <a:p>
            <a:r>
              <a:rPr lang="en-US" altLang="zh-TW" dirty="0"/>
              <a:t>Off-policy: The agent learned and the agent interacting with the environment is different.</a:t>
            </a:r>
            <a:endParaRPr lang="zh-TW" altLang="en-US" dirty="0"/>
          </a:p>
        </p:txBody>
      </p:sp>
      <p:pic>
        <p:nvPicPr>
          <p:cNvPr id="1026" name="Picture 2" descr="「佐為下棋」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543" y="3705745"/>
            <a:ext cx="3400879" cy="24451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佐為 下棋」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269" y="3731849"/>
            <a:ext cx="3225347" cy="241901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584663" y="6089590"/>
            <a:ext cx="2307772" cy="461665"/>
          </a:xfrm>
          <a:prstGeom prst="rect">
            <a:avLst/>
          </a:prstGeom>
          <a:noFill/>
        </p:spPr>
        <p:txBody>
          <a:bodyPr wrap="square" rtlCol="0">
            <a:spAutoFit/>
          </a:bodyPr>
          <a:lstStyle/>
          <a:p>
            <a:pPr algn="ctr"/>
            <a:r>
              <a:rPr lang="zh-TW" altLang="en-US" sz="2400" dirty="0"/>
              <a:t>阿光下棋</a:t>
            </a:r>
          </a:p>
        </p:txBody>
      </p:sp>
      <p:sp>
        <p:nvSpPr>
          <p:cNvPr id="8" name="文字方塊 7"/>
          <p:cNvSpPr txBox="1"/>
          <p:nvPr/>
        </p:nvSpPr>
        <p:spPr>
          <a:xfrm>
            <a:off x="4223968" y="6089590"/>
            <a:ext cx="4482846" cy="461665"/>
          </a:xfrm>
          <a:prstGeom prst="rect">
            <a:avLst/>
          </a:prstGeom>
          <a:noFill/>
        </p:spPr>
        <p:txBody>
          <a:bodyPr wrap="square" rtlCol="0">
            <a:spAutoFit/>
          </a:bodyPr>
          <a:lstStyle/>
          <a:p>
            <a:pPr algn="ctr"/>
            <a:r>
              <a:rPr lang="zh-TW" altLang="en-US" sz="2400" dirty="0"/>
              <a:t>佐為下棋、阿光在旁邊看</a:t>
            </a:r>
            <a:endParaRPr lang="en-US" altLang="zh-TW" sz="2400" dirty="0"/>
          </a:p>
        </p:txBody>
      </p:sp>
    </p:spTree>
    <p:extLst>
      <p:ext uri="{BB962C8B-B14F-4D97-AF65-F5344CB8AC3E}">
        <p14:creationId xmlns:p14="http://schemas.microsoft.com/office/powerpoint/2010/main" val="2835569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a:t>Asynchronous Advantage Actor-Critic (A3C)</a:t>
            </a:r>
            <a:endParaRPr lang="zh-TW" altLang="en-US" dirty="0"/>
          </a:p>
        </p:txBody>
      </p:sp>
      <p:sp>
        <p:nvSpPr>
          <p:cNvPr id="3" name="副標題 2"/>
          <p:cNvSpPr>
            <a:spLocks noGrp="1"/>
          </p:cNvSpPr>
          <p:nvPr>
            <p:ph type="subTitle" idx="1"/>
          </p:nvPr>
        </p:nvSpPr>
        <p:spPr/>
        <p:txBody>
          <a:bodyPr>
            <a:normAutofit/>
          </a:bodyPr>
          <a:lstStyle/>
          <a:p>
            <a:endParaRPr lang="zh-TW" altLang="en-US" sz="4800" dirty="0">
              <a:solidFill>
                <a:srgbClr val="0000FF"/>
              </a:solidFill>
            </a:endParaRPr>
          </a:p>
        </p:txBody>
      </p:sp>
      <p:sp>
        <p:nvSpPr>
          <p:cNvPr id="4" name="矩形 3"/>
          <p:cNvSpPr/>
          <p:nvPr/>
        </p:nvSpPr>
        <p:spPr>
          <a:xfrm>
            <a:off x="421259" y="5657285"/>
            <a:ext cx="8628390" cy="923330"/>
          </a:xfrm>
          <a:prstGeom prst="rect">
            <a:avLst/>
          </a:prstGeom>
        </p:spPr>
        <p:txBody>
          <a:bodyPr wrap="square">
            <a:spAutoFit/>
          </a:bodyPr>
          <a:lstStyle/>
          <a:p>
            <a:r>
              <a:rPr lang="en-US" altLang="zh-TW" dirty="0" err="1">
                <a:latin typeface="Lucida Grande"/>
              </a:rPr>
              <a:t>Volodymyr</a:t>
            </a:r>
            <a:r>
              <a:rPr lang="en-US" altLang="zh-TW" dirty="0">
                <a:latin typeface="Lucida Grande"/>
              </a:rPr>
              <a:t> Mnih</a:t>
            </a:r>
            <a:r>
              <a:rPr lang="en-US" altLang="zh-TW" dirty="0">
                <a:solidFill>
                  <a:srgbClr val="000000"/>
                </a:solidFill>
                <a:latin typeface="Lucida Grande"/>
              </a:rPr>
              <a:t>, </a:t>
            </a:r>
            <a:r>
              <a:rPr lang="en-US" altLang="zh-TW" dirty="0" err="1">
                <a:latin typeface="Lucida Grande"/>
              </a:rPr>
              <a:t>Adrià</a:t>
            </a:r>
            <a:r>
              <a:rPr lang="en-US" altLang="zh-TW" dirty="0">
                <a:latin typeface="Lucida Grande"/>
              </a:rPr>
              <a:t> </a:t>
            </a:r>
            <a:r>
              <a:rPr lang="en-US" altLang="zh-TW" dirty="0" err="1">
                <a:latin typeface="Lucida Grande"/>
              </a:rPr>
              <a:t>Puigdomènech</a:t>
            </a:r>
            <a:r>
              <a:rPr lang="en-US" altLang="zh-TW" dirty="0">
                <a:latin typeface="Lucida Grande"/>
              </a:rPr>
              <a:t> Badia</a:t>
            </a:r>
            <a:r>
              <a:rPr lang="en-US" altLang="zh-TW" dirty="0">
                <a:solidFill>
                  <a:srgbClr val="000000"/>
                </a:solidFill>
                <a:latin typeface="Lucida Grande"/>
              </a:rPr>
              <a:t>, </a:t>
            </a:r>
            <a:r>
              <a:rPr lang="en-US" altLang="zh-TW" dirty="0">
                <a:latin typeface="Lucida Grande"/>
              </a:rPr>
              <a:t>Mehdi Mirza</a:t>
            </a:r>
            <a:r>
              <a:rPr lang="en-US" altLang="zh-TW" dirty="0">
                <a:solidFill>
                  <a:srgbClr val="000000"/>
                </a:solidFill>
                <a:latin typeface="Lucida Grande"/>
              </a:rPr>
              <a:t>, </a:t>
            </a:r>
            <a:r>
              <a:rPr lang="en-US" altLang="zh-TW" dirty="0">
                <a:latin typeface="Lucida Grande"/>
              </a:rPr>
              <a:t>Alex Graves</a:t>
            </a:r>
            <a:r>
              <a:rPr lang="en-US" altLang="zh-TW" dirty="0">
                <a:solidFill>
                  <a:srgbClr val="000000"/>
                </a:solidFill>
                <a:latin typeface="Lucida Grande"/>
              </a:rPr>
              <a:t>, </a:t>
            </a:r>
            <a:r>
              <a:rPr lang="en-US" altLang="zh-TW" dirty="0">
                <a:latin typeface="Lucida Grande"/>
              </a:rPr>
              <a:t>Timothy P. </a:t>
            </a:r>
            <a:r>
              <a:rPr lang="en-US" altLang="zh-TW" dirty="0" err="1">
                <a:latin typeface="Lucida Grande"/>
              </a:rPr>
              <a:t>Lillicrap</a:t>
            </a:r>
            <a:r>
              <a:rPr lang="en-US" altLang="zh-TW" dirty="0">
                <a:solidFill>
                  <a:srgbClr val="000000"/>
                </a:solidFill>
                <a:latin typeface="Lucida Grande"/>
              </a:rPr>
              <a:t>, </a:t>
            </a:r>
            <a:r>
              <a:rPr lang="en-US" altLang="zh-TW" dirty="0">
                <a:latin typeface="Lucida Grande"/>
              </a:rPr>
              <a:t>Tim Harley</a:t>
            </a:r>
            <a:r>
              <a:rPr lang="en-US" altLang="zh-TW" dirty="0">
                <a:solidFill>
                  <a:srgbClr val="000000"/>
                </a:solidFill>
                <a:latin typeface="Lucida Grande"/>
              </a:rPr>
              <a:t>, </a:t>
            </a:r>
            <a:r>
              <a:rPr lang="en-US" altLang="zh-TW" dirty="0">
                <a:latin typeface="Lucida Grande"/>
              </a:rPr>
              <a:t>David Silver</a:t>
            </a:r>
            <a:r>
              <a:rPr lang="en-US" altLang="zh-TW" dirty="0">
                <a:solidFill>
                  <a:srgbClr val="000000"/>
                </a:solidFill>
                <a:latin typeface="Lucida Grande"/>
              </a:rPr>
              <a:t>, </a:t>
            </a:r>
            <a:r>
              <a:rPr lang="en-US" altLang="zh-TW" dirty="0" err="1">
                <a:latin typeface="Lucida Grande"/>
              </a:rPr>
              <a:t>Koray</a:t>
            </a:r>
            <a:r>
              <a:rPr lang="en-US" altLang="zh-TW" dirty="0">
                <a:latin typeface="Lucida Grande"/>
              </a:rPr>
              <a:t> Kavukcuoglu, “Asynchronous Methods for Deep Reinforcement Learning”, ICML, 2016</a:t>
            </a:r>
            <a:endParaRPr lang="zh-TW" altLang="en-US" dirty="0"/>
          </a:p>
        </p:txBody>
      </p:sp>
    </p:spTree>
    <p:extLst>
      <p:ext uri="{BB962C8B-B14F-4D97-AF65-F5344CB8AC3E}">
        <p14:creationId xmlns:p14="http://schemas.microsoft.com/office/powerpoint/2010/main" val="6681269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Actor is a Neural network</a:t>
            </a:r>
            <a:endParaRPr lang="zh-TW" altLang="en-US" dirty="0"/>
          </a:p>
        </p:txBody>
      </p:sp>
      <p:sp>
        <p:nvSpPr>
          <p:cNvPr id="3" name="內容版面配置區 2"/>
          <p:cNvSpPr>
            <a:spLocks noGrp="1"/>
          </p:cNvSpPr>
          <p:nvPr>
            <p:ph sz="quarter" idx="1"/>
          </p:nvPr>
        </p:nvSpPr>
        <p:spPr/>
        <p:txBody>
          <a:bodyPr/>
          <a:lstStyle/>
          <a:p>
            <a:r>
              <a:rPr lang="en-US" altLang="zh-TW" sz="2400" dirty="0"/>
              <a:t>Input of neural network: the observation of machine represented as a vector or a matrix</a:t>
            </a:r>
          </a:p>
          <a:p>
            <a:r>
              <a:rPr lang="en-US" altLang="zh-TW" sz="2400" dirty="0"/>
              <a:t>Output neural network : each action corresponds to a neuron in output layer</a:t>
            </a:r>
          </a:p>
          <a:p>
            <a:pPr lvl="2"/>
            <a:endParaRPr lang="zh-TW" altLang="en-US" dirty="0"/>
          </a:p>
        </p:txBody>
      </p:sp>
      <p:sp>
        <p:nvSpPr>
          <p:cNvPr id="5" name="Shape 226"/>
          <p:cNvSpPr/>
          <p:nvPr/>
        </p:nvSpPr>
        <p:spPr>
          <a:xfrm>
            <a:off x="4703601" y="4053382"/>
            <a:ext cx="312049" cy="1505262"/>
          </a:xfrm>
          <a:prstGeom prst="rect">
            <a:avLst/>
          </a:prstGeom>
          <a:ln/>
        </p:spPr>
        <p:style>
          <a:lnRef idx="1">
            <a:schemeClr val="accent2"/>
          </a:lnRef>
          <a:fillRef idx="2">
            <a:schemeClr val="accent2"/>
          </a:fillRef>
          <a:effectRef idx="1">
            <a:schemeClr val="accent2"/>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6" name="Shape 238"/>
          <p:cNvSpPr/>
          <p:nvPr/>
        </p:nvSpPr>
        <p:spPr>
          <a:xfrm>
            <a:off x="4732244" y="4145693"/>
            <a:ext cx="247823" cy="247823"/>
          </a:xfrm>
          <a:prstGeom prst="ellipse">
            <a:avLst/>
          </a:prstGeom>
          <a:gradFill>
            <a:gsLst>
              <a:gs pos="0">
                <a:srgbClr val="FFE379"/>
              </a:gs>
              <a:gs pos="35000">
                <a:srgbClr val="FFEBA2"/>
              </a:gs>
              <a:gs pos="100000">
                <a:srgbClr val="FFF5D9"/>
              </a:gs>
            </a:gsLst>
            <a:lin ang="16200038" scaled="0"/>
          </a:gradFill>
          <a:ln w="9525" cap="flat" cmpd="sng">
            <a:solidFill>
              <a:srgbClr val="F3B1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7" name="Shape 239"/>
          <p:cNvSpPr/>
          <p:nvPr/>
        </p:nvSpPr>
        <p:spPr>
          <a:xfrm>
            <a:off x="4739040" y="4476045"/>
            <a:ext cx="247030" cy="247030"/>
          </a:xfrm>
          <a:prstGeom prst="ellipse">
            <a:avLst/>
          </a:prstGeom>
          <a:gradFill>
            <a:gsLst>
              <a:gs pos="0">
                <a:srgbClr val="FFE379"/>
              </a:gs>
              <a:gs pos="35000">
                <a:srgbClr val="FFEBA2"/>
              </a:gs>
              <a:gs pos="100000">
                <a:srgbClr val="FFF5D9"/>
              </a:gs>
            </a:gsLst>
            <a:lin ang="16200038" scaled="0"/>
          </a:gradFill>
          <a:ln w="9525" cap="flat" cmpd="sng">
            <a:solidFill>
              <a:srgbClr val="F3B1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8" name="Shape 240"/>
          <p:cNvSpPr/>
          <p:nvPr/>
        </p:nvSpPr>
        <p:spPr>
          <a:xfrm>
            <a:off x="4749108" y="5246223"/>
            <a:ext cx="242473" cy="242473"/>
          </a:xfrm>
          <a:prstGeom prst="ellipse">
            <a:avLst/>
          </a:prstGeom>
          <a:gradFill>
            <a:gsLst>
              <a:gs pos="0">
                <a:srgbClr val="FFE379"/>
              </a:gs>
              <a:gs pos="35000">
                <a:srgbClr val="FFEBA2"/>
              </a:gs>
              <a:gs pos="100000">
                <a:srgbClr val="FFF5D9"/>
              </a:gs>
            </a:gsLst>
            <a:lin ang="16200038" scaled="0"/>
          </a:gradFill>
          <a:ln w="9525" cap="flat" cmpd="sng">
            <a:solidFill>
              <a:srgbClr val="F3B1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9" name="Shape 241"/>
          <p:cNvSpPr txBox="1"/>
          <p:nvPr/>
        </p:nvSpPr>
        <p:spPr>
          <a:xfrm rot="5400000">
            <a:off x="4730941" y="4838998"/>
            <a:ext cx="579899" cy="39444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2800" b="0" i="0" u="none" strike="noStrike" cap="none" dirty="0">
                <a:solidFill>
                  <a:srgbClr val="000000"/>
                </a:solidFill>
                <a:latin typeface="Arial"/>
                <a:ea typeface="Arial"/>
                <a:cs typeface="Arial"/>
                <a:sym typeface="Arial"/>
              </a:rPr>
              <a:t>…</a:t>
            </a:r>
          </a:p>
        </p:txBody>
      </p:sp>
      <p:sp>
        <p:nvSpPr>
          <p:cNvPr id="10" name="向左箭號 112"/>
          <p:cNvSpPr/>
          <p:nvPr/>
        </p:nvSpPr>
        <p:spPr>
          <a:xfrm flipH="1">
            <a:off x="4304820" y="4636843"/>
            <a:ext cx="361871" cy="365207"/>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 name="文字方塊 10"/>
          <p:cNvSpPr txBox="1"/>
          <p:nvPr/>
        </p:nvSpPr>
        <p:spPr>
          <a:xfrm flipH="1">
            <a:off x="3761595" y="4478830"/>
            <a:ext cx="727565"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2" name="Shape 226"/>
          <p:cNvSpPr/>
          <p:nvPr/>
        </p:nvSpPr>
        <p:spPr>
          <a:xfrm>
            <a:off x="3627992" y="4145693"/>
            <a:ext cx="300424" cy="1317289"/>
          </a:xfrm>
          <a:prstGeom prst="rect">
            <a:avLst/>
          </a:prstGeom>
          <a:ln/>
        </p:spPr>
        <p:style>
          <a:lnRef idx="1">
            <a:schemeClr val="accent2"/>
          </a:lnRef>
          <a:fillRef idx="2">
            <a:schemeClr val="accent2"/>
          </a:fillRef>
          <a:effectRef idx="1">
            <a:schemeClr val="accent2"/>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cxnSp>
        <p:nvCxnSpPr>
          <p:cNvPr id="13" name="Shape 229"/>
          <p:cNvCxnSpPr/>
          <p:nvPr/>
        </p:nvCxnSpPr>
        <p:spPr>
          <a:xfrm>
            <a:off x="5026193" y="4267574"/>
            <a:ext cx="383836" cy="0"/>
          </a:xfrm>
          <a:prstGeom prst="straightConnector1">
            <a:avLst/>
          </a:prstGeom>
          <a:noFill/>
          <a:ln w="25400" cap="flat" cmpd="sng">
            <a:solidFill>
              <a:schemeClr val="dk1"/>
            </a:solidFill>
            <a:prstDash val="solid"/>
            <a:round/>
            <a:headEnd type="none" w="med" len="med"/>
            <a:tailEnd type="triangle" w="lg" len="lg"/>
          </a:ln>
        </p:spPr>
      </p:cxnSp>
      <p:cxnSp>
        <p:nvCxnSpPr>
          <p:cNvPr id="14" name="Shape 229"/>
          <p:cNvCxnSpPr/>
          <p:nvPr/>
        </p:nvCxnSpPr>
        <p:spPr>
          <a:xfrm>
            <a:off x="5022061" y="4680870"/>
            <a:ext cx="383836" cy="0"/>
          </a:xfrm>
          <a:prstGeom prst="straightConnector1">
            <a:avLst/>
          </a:prstGeom>
          <a:noFill/>
          <a:ln w="25400" cap="flat" cmpd="sng">
            <a:solidFill>
              <a:schemeClr val="dk1"/>
            </a:solidFill>
            <a:prstDash val="solid"/>
            <a:round/>
            <a:headEnd type="none" w="med" len="med"/>
            <a:tailEnd type="triangle" w="lg" len="lg"/>
          </a:ln>
        </p:spPr>
      </p:cxnSp>
      <p:cxnSp>
        <p:nvCxnSpPr>
          <p:cNvPr id="15" name="Shape 229"/>
          <p:cNvCxnSpPr/>
          <p:nvPr/>
        </p:nvCxnSpPr>
        <p:spPr>
          <a:xfrm>
            <a:off x="5015349" y="5349725"/>
            <a:ext cx="383836" cy="0"/>
          </a:xfrm>
          <a:prstGeom prst="straightConnector1">
            <a:avLst/>
          </a:prstGeom>
          <a:noFill/>
          <a:ln w="25400" cap="flat" cmpd="sng">
            <a:solidFill>
              <a:schemeClr val="dk1"/>
            </a:solidFill>
            <a:prstDash val="solid"/>
            <a:round/>
            <a:headEnd type="none" w="med" len="med"/>
            <a:tailEnd type="triangle" w="lg" len="lg"/>
          </a:ln>
        </p:spPr>
      </p:cxnSp>
      <p:sp>
        <p:nvSpPr>
          <p:cNvPr id="16" name="向左箭號 66"/>
          <p:cNvSpPr/>
          <p:nvPr/>
        </p:nvSpPr>
        <p:spPr>
          <a:xfrm flipH="1">
            <a:off x="3218805" y="4636843"/>
            <a:ext cx="361871" cy="365207"/>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7" name="向左箭號 67"/>
          <p:cNvSpPr/>
          <p:nvPr/>
        </p:nvSpPr>
        <p:spPr>
          <a:xfrm flipH="1">
            <a:off x="2383532" y="4623409"/>
            <a:ext cx="432365" cy="365207"/>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8" name="矩形 17"/>
          <p:cNvSpPr/>
          <p:nvPr/>
        </p:nvSpPr>
        <p:spPr>
          <a:xfrm flipH="1">
            <a:off x="2755074" y="3988801"/>
            <a:ext cx="2340518" cy="1668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Shape 226"/>
          <p:cNvSpPr/>
          <p:nvPr/>
        </p:nvSpPr>
        <p:spPr>
          <a:xfrm>
            <a:off x="2873557" y="4145693"/>
            <a:ext cx="300424" cy="1317289"/>
          </a:xfrm>
          <a:prstGeom prst="rect">
            <a:avLst/>
          </a:prstGeom>
          <a:ln/>
        </p:spPr>
        <p:style>
          <a:lnRef idx="1">
            <a:schemeClr val="accent2"/>
          </a:lnRef>
          <a:fillRef idx="2">
            <a:schemeClr val="accent2"/>
          </a:fillRef>
          <a:effectRef idx="1">
            <a:schemeClr val="accent2"/>
          </a:effectRef>
          <a:fontRef idx="minor">
            <a:schemeClr val="dk1"/>
          </a:fontRef>
        </p:style>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21" name="文字方塊 20"/>
          <p:cNvSpPr txBox="1"/>
          <p:nvPr/>
        </p:nvSpPr>
        <p:spPr>
          <a:xfrm>
            <a:off x="2846571" y="3451868"/>
            <a:ext cx="2224070" cy="523220"/>
          </a:xfrm>
          <a:prstGeom prst="rect">
            <a:avLst/>
          </a:prstGeom>
          <a:noFill/>
        </p:spPr>
        <p:txBody>
          <a:bodyPr wrap="square" rtlCol="0">
            <a:spAutoFit/>
          </a:bodyPr>
          <a:lstStyle/>
          <a:p>
            <a:pPr algn="ctr"/>
            <a:r>
              <a:rPr lang="en-US" altLang="zh-TW" sz="2800" b="1" i="1" u="sng" dirty="0">
                <a:solidFill>
                  <a:srgbClr val="FF0000"/>
                </a:solidFill>
              </a:rPr>
              <a:t>NN as actor </a:t>
            </a:r>
            <a:endParaRPr lang="zh-TW" altLang="en-US" sz="2800" b="1" i="1" u="sng" dirty="0">
              <a:solidFill>
                <a:srgbClr val="FF0000"/>
              </a:solidFill>
            </a:endParaRPr>
          </a:p>
        </p:txBody>
      </p:sp>
      <p:sp>
        <p:nvSpPr>
          <p:cNvPr id="28" name="文字方塊 27"/>
          <p:cNvSpPr txBox="1"/>
          <p:nvPr/>
        </p:nvSpPr>
        <p:spPr>
          <a:xfrm>
            <a:off x="740098" y="5349407"/>
            <a:ext cx="1283377" cy="461665"/>
          </a:xfrm>
          <a:prstGeom prst="rect">
            <a:avLst/>
          </a:prstGeom>
          <a:noFill/>
        </p:spPr>
        <p:txBody>
          <a:bodyPr wrap="square" rtlCol="0">
            <a:spAutoFit/>
          </a:bodyPr>
          <a:lstStyle/>
          <a:p>
            <a:pPr algn="ctr"/>
            <a:r>
              <a:rPr lang="en-US" altLang="zh-TW" sz="2400" dirty="0"/>
              <a:t>pixels</a:t>
            </a:r>
            <a:endParaRPr lang="zh-TW" altLang="en-US" sz="2400" dirty="0"/>
          </a:p>
        </p:txBody>
      </p:sp>
      <p:sp>
        <p:nvSpPr>
          <p:cNvPr id="30" name="文字方塊 29"/>
          <p:cNvSpPr txBox="1"/>
          <p:nvPr/>
        </p:nvSpPr>
        <p:spPr>
          <a:xfrm>
            <a:off x="5464145" y="5121399"/>
            <a:ext cx="895587"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fire</a:t>
            </a:r>
          </a:p>
        </p:txBody>
      </p:sp>
      <p:sp>
        <p:nvSpPr>
          <p:cNvPr id="31" name="文字方塊 30"/>
          <p:cNvSpPr txBox="1"/>
          <p:nvPr/>
        </p:nvSpPr>
        <p:spPr>
          <a:xfrm>
            <a:off x="5464145" y="4523020"/>
            <a:ext cx="895587"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right</a:t>
            </a:r>
          </a:p>
        </p:txBody>
      </p:sp>
      <p:sp>
        <p:nvSpPr>
          <p:cNvPr id="32" name="文字方塊 31"/>
          <p:cNvSpPr txBox="1"/>
          <p:nvPr/>
        </p:nvSpPr>
        <p:spPr>
          <a:xfrm>
            <a:off x="5468094" y="4066316"/>
            <a:ext cx="891638"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left</a:t>
            </a:r>
          </a:p>
        </p:txBody>
      </p:sp>
      <p:sp>
        <p:nvSpPr>
          <p:cNvPr id="33" name="文字方塊 32"/>
          <p:cNvSpPr txBox="1"/>
          <p:nvPr/>
        </p:nvSpPr>
        <p:spPr>
          <a:xfrm>
            <a:off x="7245757" y="4219281"/>
            <a:ext cx="1628991"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solidFill>
                  <a:srgbClr val="FF0000"/>
                </a:solidFill>
              </a:rPr>
              <a:t>Probability of taking the action</a:t>
            </a:r>
            <a:endParaRPr lang="zh-TW" altLang="en-US" sz="2400" dirty="0">
              <a:solidFill>
                <a:srgbClr val="FF0000"/>
              </a:solidFill>
            </a:endParaRPr>
          </a:p>
        </p:txBody>
      </p:sp>
      <p:sp>
        <p:nvSpPr>
          <p:cNvPr id="20" name="矩形 19"/>
          <p:cNvSpPr/>
          <p:nvPr/>
        </p:nvSpPr>
        <p:spPr>
          <a:xfrm>
            <a:off x="777454" y="6188795"/>
            <a:ext cx="7943308" cy="461665"/>
          </a:xfrm>
          <a:prstGeom prst="rect">
            <a:avLst/>
          </a:prstGeom>
        </p:spPr>
        <p:txBody>
          <a:bodyPr wrap="square">
            <a:spAutoFit/>
          </a:bodyPr>
          <a:lstStyle/>
          <a:p>
            <a:pPr algn="ctr"/>
            <a:r>
              <a:rPr lang="en-US" altLang="zh-TW" sz="2400" dirty="0">
                <a:solidFill>
                  <a:srgbClr val="FF0000"/>
                </a:solidFill>
              </a:rPr>
              <a:t>Actor can also have continuous action.</a:t>
            </a:r>
            <a:endParaRPr lang="zh-TW" altLang="en-US" sz="2400" dirty="0">
              <a:solidFill>
                <a:srgbClr val="FF0000"/>
              </a:solidFill>
            </a:endParaRPr>
          </a:p>
        </p:txBody>
      </p:sp>
      <p:pic>
        <p:nvPicPr>
          <p:cNvPr id="36" name="圖片 35"/>
          <p:cNvPicPr>
            <a:picLocks noChangeAspect="1"/>
          </p:cNvPicPr>
          <p:nvPr/>
        </p:nvPicPr>
        <p:blipFill>
          <a:blip r:embed="rId3"/>
          <a:stretch>
            <a:fillRect/>
          </a:stretch>
        </p:blipFill>
        <p:spPr>
          <a:xfrm>
            <a:off x="5353097" y="2943606"/>
            <a:ext cx="1063816" cy="1081303"/>
          </a:xfrm>
          <a:prstGeom prst="rect">
            <a:avLst/>
          </a:prstGeom>
        </p:spPr>
      </p:pic>
      <p:sp>
        <p:nvSpPr>
          <p:cNvPr id="37" name="文字方塊 36"/>
          <p:cNvSpPr txBox="1"/>
          <p:nvPr/>
        </p:nvSpPr>
        <p:spPr>
          <a:xfrm>
            <a:off x="6306424" y="4042783"/>
            <a:ext cx="637575" cy="461665"/>
          </a:xfrm>
          <a:prstGeom prst="rect">
            <a:avLst/>
          </a:prstGeom>
          <a:noFill/>
        </p:spPr>
        <p:txBody>
          <a:bodyPr wrap="square" rtlCol="0">
            <a:spAutoFit/>
          </a:bodyPr>
          <a:lstStyle/>
          <a:p>
            <a:pPr algn="ctr"/>
            <a:r>
              <a:rPr lang="en-US" altLang="zh-TW" sz="2400" dirty="0"/>
              <a:t>0.7</a:t>
            </a:r>
            <a:endParaRPr lang="zh-TW" altLang="en-US" sz="2400" dirty="0"/>
          </a:p>
        </p:txBody>
      </p:sp>
      <p:sp>
        <p:nvSpPr>
          <p:cNvPr id="38" name="文字方塊 37"/>
          <p:cNvSpPr txBox="1"/>
          <p:nvPr/>
        </p:nvSpPr>
        <p:spPr>
          <a:xfrm>
            <a:off x="6309371" y="4513699"/>
            <a:ext cx="637575" cy="461665"/>
          </a:xfrm>
          <a:prstGeom prst="rect">
            <a:avLst/>
          </a:prstGeom>
          <a:noFill/>
        </p:spPr>
        <p:txBody>
          <a:bodyPr wrap="square" rtlCol="0">
            <a:spAutoFit/>
          </a:bodyPr>
          <a:lstStyle/>
          <a:p>
            <a:pPr algn="ctr"/>
            <a:r>
              <a:rPr lang="en-US" altLang="zh-TW" sz="2400" dirty="0"/>
              <a:t>0.2</a:t>
            </a:r>
            <a:endParaRPr lang="zh-TW" altLang="en-US" sz="2400" dirty="0"/>
          </a:p>
        </p:txBody>
      </p:sp>
      <p:sp>
        <p:nvSpPr>
          <p:cNvPr id="39" name="文字方塊 38"/>
          <p:cNvSpPr txBox="1"/>
          <p:nvPr/>
        </p:nvSpPr>
        <p:spPr>
          <a:xfrm>
            <a:off x="6315400" y="5090621"/>
            <a:ext cx="637575" cy="461665"/>
          </a:xfrm>
          <a:prstGeom prst="rect">
            <a:avLst/>
          </a:prstGeom>
          <a:noFill/>
        </p:spPr>
        <p:txBody>
          <a:bodyPr wrap="square" rtlCol="0">
            <a:spAutoFit/>
          </a:bodyPr>
          <a:lstStyle/>
          <a:p>
            <a:pPr algn="ctr"/>
            <a:r>
              <a:rPr lang="en-US" altLang="zh-TW" sz="2400" dirty="0"/>
              <a:t>0.1</a:t>
            </a:r>
            <a:endParaRPr lang="zh-TW" altLang="en-US" sz="2400" dirty="0"/>
          </a:p>
        </p:txBody>
      </p:sp>
      <p:sp>
        <p:nvSpPr>
          <p:cNvPr id="40" name="右大括弧 39"/>
          <p:cNvSpPr/>
          <p:nvPr/>
        </p:nvSpPr>
        <p:spPr>
          <a:xfrm>
            <a:off x="6864524" y="3963723"/>
            <a:ext cx="241292" cy="1719055"/>
          </a:xfrm>
          <a:prstGeom prst="rightBrace">
            <a:avLst>
              <a:gd name="adj1" fmla="val 5254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41" name="圖片 40"/>
          <p:cNvPicPr>
            <a:picLocks noChangeAspect="1"/>
          </p:cNvPicPr>
          <p:nvPr/>
        </p:nvPicPr>
        <p:blipFill>
          <a:blip r:embed="rId4"/>
          <a:stretch>
            <a:fillRect/>
          </a:stretch>
        </p:blipFill>
        <p:spPr>
          <a:xfrm>
            <a:off x="446942" y="4160988"/>
            <a:ext cx="1869691" cy="1229829"/>
          </a:xfrm>
          <a:prstGeom prst="rect">
            <a:avLst/>
          </a:prstGeom>
        </p:spPr>
      </p:pic>
      <p:sp>
        <p:nvSpPr>
          <p:cNvPr id="34" name="矩形 33"/>
          <p:cNvSpPr/>
          <p:nvPr/>
        </p:nvSpPr>
        <p:spPr>
          <a:xfrm>
            <a:off x="2134923" y="5614124"/>
            <a:ext cx="7230368" cy="461665"/>
          </a:xfrm>
          <a:prstGeom prst="rect">
            <a:avLst/>
          </a:prstGeom>
        </p:spPr>
        <p:txBody>
          <a:bodyPr wrap="square">
            <a:spAutoFit/>
          </a:bodyPr>
          <a:lstStyle/>
          <a:p>
            <a:pPr algn="ctr"/>
            <a:r>
              <a:rPr lang="en-US" altLang="zh-TW" sz="2400" dirty="0">
                <a:solidFill>
                  <a:srgbClr val="0000FF"/>
                </a:solidFill>
              </a:rPr>
              <a:t>Sample an action based on the probability or argmax</a:t>
            </a:r>
            <a:endParaRPr lang="zh-TW" altLang="en-US" sz="2400" dirty="0">
              <a:solidFill>
                <a:srgbClr val="0000FF"/>
              </a:solidFill>
            </a:endParaRPr>
          </a:p>
        </p:txBody>
      </p:sp>
    </p:spTree>
    <p:extLst>
      <p:ext uri="{BB962C8B-B14F-4D97-AF65-F5344CB8AC3E}">
        <p14:creationId xmlns:p14="http://schemas.microsoft.com/office/powerpoint/2010/main" val="3530643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P spid="9" grpId="0"/>
      <p:bldP spid="10" grpId="0" animBg="1"/>
      <p:bldP spid="11" grpId="0"/>
      <p:bldP spid="12" grpId="0" animBg="1"/>
      <p:bldP spid="16" grpId="0" animBg="1"/>
      <p:bldP spid="17" grpId="0" animBg="1"/>
      <p:bldP spid="18" grpId="0" animBg="1"/>
      <p:bldP spid="19" grpId="0" animBg="1"/>
      <p:bldP spid="21" grpId="0"/>
      <p:bldP spid="28" grpId="0"/>
      <p:bldP spid="30" grpId="0" animBg="1"/>
      <p:bldP spid="31" grpId="0" animBg="1"/>
      <p:bldP spid="32" grpId="0" animBg="1"/>
      <p:bldP spid="33" grpId="0" animBg="1"/>
      <p:bldP spid="20" grpId="0"/>
      <p:bldP spid="37" grpId="0"/>
      <p:bldP spid="38" grpId="0"/>
      <p:bldP spid="39" grpId="0"/>
      <p:bldP spid="40"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Actor – Goodness of an Actor</a:t>
            </a:r>
            <a:endParaRPr lang="zh-TW" altLang="en-US" dirty="0"/>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628650" y="1825624"/>
                <a:ext cx="7886700" cy="5172075"/>
              </a:xfrm>
            </p:spPr>
            <p:txBody>
              <a:bodyPr/>
              <a:lstStyle/>
              <a:p>
                <a:r>
                  <a:rPr lang="en-US" altLang="zh-TW" sz="2400" dirty="0"/>
                  <a:t>Given an actor </a:t>
                </a:r>
                <a14:m>
                  <m:oMath xmlns:m="http://schemas.openxmlformats.org/officeDocument/2006/math">
                    <m:r>
                      <a:rPr lang="zh-TW" altLang="en-US" sz="2400" i="1">
                        <a:latin typeface="Cambria Math" panose="02040503050406030204" pitchFamily="18" charset="0"/>
                      </a:rPr>
                      <m:t>𝜋</m:t>
                    </m:r>
                    <m:d>
                      <m:dPr>
                        <m:ctrlPr>
                          <a:rPr lang="en-US" altLang="zh-TW" sz="2400" i="1">
                            <a:latin typeface="Cambria Math" panose="02040503050406030204" pitchFamily="18" charset="0"/>
                          </a:rPr>
                        </m:ctrlPr>
                      </m:dPr>
                      <m:e>
                        <m:r>
                          <a:rPr lang="en-US" altLang="zh-TW" sz="2400" b="0" i="1" smtClean="0">
                            <a:latin typeface="Cambria Math" panose="02040503050406030204" pitchFamily="18" charset="0"/>
                          </a:rPr>
                          <m:t>𝑠</m:t>
                        </m:r>
                      </m:e>
                    </m:d>
                  </m:oMath>
                </a14:m>
                <a:r>
                  <a:rPr lang="en-US" altLang="zh-TW" sz="2400" dirty="0"/>
                  <a:t> with network parameter </a:t>
                </a:r>
                <a14:m>
                  <m:oMath xmlns:m="http://schemas.openxmlformats.org/officeDocument/2006/math">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smtClean="0">
                            <a:latin typeface="Cambria Math" panose="02040503050406030204" pitchFamily="18" charset="0"/>
                          </a:rPr>
                          <m:t>𝜋</m:t>
                        </m:r>
                      </m:sup>
                    </m:sSup>
                  </m:oMath>
                </a14:m>
                <a:endParaRPr lang="en-US" altLang="zh-TW" sz="2400" dirty="0"/>
              </a:p>
              <a:p>
                <a:r>
                  <a:rPr lang="en-US" altLang="zh-TW" sz="2400" dirty="0"/>
                  <a:t>Use the actor </a:t>
                </a:r>
                <a14:m>
                  <m:oMath xmlns:m="http://schemas.openxmlformats.org/officeDocument/2006/math">
                    <m:r>
                      <a:rPr lang="zh-TW" altLang="en-US" sz="2400" i="1">
                        <a:latin typeface="Cambria Math" panose="02040503050406030204" pitchFamily="18" charset="0"/>
                      </a:rPr>
                      <m:t>𝜋</m:t>
                    </m:r>
                    <m:d>
                      <m:dPr>
                        <m:ctrlPr>
                          <a:rPr lang="en-US" altLang="zh-TW" sz="2400" i="1">
                            <a:latin typeface="Cambria Math" panose="02040503050406030204" pitchFamily="18" charset="0"/>
                          </a:rPr>
                        </m:ctrlPr>
                      </m:dPr>
                      <m:e>
                        <m:r>
                          <a:rPr lang="en-US" altLang="zh-TW" sz="2400" b="0" i="1" smtClean="0">
                            <a:latin typeface="Cambria Math" panose="02040503050406030204" pitchFamily="18" charset="0"/>
                          </a:rPr>
                          <m:t>𝑠</m:t>
                        </m:r>
                      </m:e>
                    </m:d>
                  </m:oMath>
                </a14:m>
                <a:r>
                  <a:rPr lang="en-US" altLang="zh-TW" sz="2400" dirty="0"/>
                  <a:t> to play the video game</a:t>
                </a:r>
              </a:p>
              <a:p>
                <a:pPr lvl="1"/>
                <a:r>
                  <a:rPr lang="en-US" altLang="zh-TW" sz="1800" dirty="0"/>
                  <a:t>Start with observation </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𝑠</m:t>
                        </m:r>
                      </m:e>
                      <m:sub>
                        <m:r>
                          <a:rPr lang="en-US" altLang="zh-TW" sz="1800" b="0" i="1" smtClean="0">
                            <a:latin typeface="Cambria Math" panose="02040503050406030204" pitchFamily="18" charset="0"/>
                          </a:rPr>
                          <m:t>1</m:t>
                        </m:r>
                      </m:sub>
                    </m:sSub>
                  </m:oMath>
                </a14:m>
                <a:endParaRPr lang="en-US" altLang="zh-TW" sz="1800" dirty="0"/>
              </a:p>
              <a:p>
                <a:pPr lvl="1"/>
                <a:r>
                  <a:rPr lang="en-US" altLang="zh-TW" sz="1800" dirty="0"/>
                  <a:t>Machine</a:t>
                </a:r>
                <a:r>
                  <a:rPr lang="en-US" altLang="zh-TW" sz="1800" b="0" dirty="0"/>
                  <a:t> decides to take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oMath>
                </a14:m>
                <a:endParaRPr lang="en-US" altLang="zh-TW" sz="1800" dirty="0"/>
              </a:p>
              <a:p>
                <a:pPr lvl="1"/>
                <a:r>
                  <a:rPr lang="en-US" altLang="zh-TW" sz="1800" dirty="0"/>
                  <a:t>Machine obtains reward </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𝑟</m:t>
                        </m:r>
                      </m:e>
                      <m:sub>
                        <m:r>
                          <a:rPr lang="en-US" altLang="zh-TW" sz="1800" i="1">
                            <a:latin typeface="Cambria Math" panose="02040503050406030204" pitchFamily="18" charset="0"/>
                          </a:rPr>
                          <m:t>1</m:t>
                        </m:r>
                      </m:sub>
                    </m:sSub>
                  </m:oMath>
                </a14:m>
                <a:endParaRPr lang="en-US" altLang="zh-TW" sz="1800" dirty="0"/>
              </a:p>
              <a:p>
                <a:pPr lvl="1"/>
                <a:r>
                  <a:rPr lang="en-US" altLang="zh-TW" sz="1800" dirty="0"/>
                  <a:t>Machine sees observation </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𝑠</m:t>
                        </m:r>
                      </m:e>
                      <m:sub>
                        <m:r>
                          <a:rPr lang="en-US" altLang="zh-TW" sz="1800" b="0" i="1" smtClean="0">
                            <a:latin typeface="Cambria Math" panose="02040503050406030204" pitchFamily="18" charset="0"/>
                          </a:rPr>
                          <m:t>2</m:t>
                        </m:r>
                      </m:sub>
                    </m:sSub>
                  </m:oMath>
                </a14:m>
                <a:endParaRPr lang="en-US" altLang="zh-TW" sz="1800" dirty="0"/>
              </a:p>
              <a:p>
                <a:pPr lvl="1"/>
                <a:r>
                  <a:rPr lang="en-US" altLang="zh-TW" sz="1800" dirty="0"/>
                  <a:t>Machine decides to take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a14:m>
                <a:endParaRPr lang="en-US" altLang="zh-TW" sz="1800" dirty="0"/>
              </a:p>
              <a:p>
                <a:pPr lvl="1"/>
                <a:r>
                  <a:rPr lang="en-US" altLang="zh-TW" sz="1800" dirty="0"/>
                  <a:t>Machine obtains reward </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𝑟</m:t>
                        </m:r>
                      </m:e>
                      <m:sub>
                        <m:r>
                          <a:rPr lang="en-US" altLang="zh-TW" sz="1800" b="0" i="1" smtClean="0">
                            <a:latin typeface="Cambria Math" panose="02040503050406030204" pitchFamily="18" charset="0"/>
                          </a:rPr>
                          <m:t>2</m:t>
                        </m:r>
                      </m:sub>
                    </m:sSub>
                  </m:oMath>
                </a14:m>
                <a:endParaRPr lang="en-US" altLang="zh-TW" sz="1800" dirty="0"/>
              </a:p>
              <a:p>
                <a:pPr lvl="1"/>
                <a:r>
                  <a:rPr lang="en-US" altLang="zh-TW" sz="1800" dirty="0"/>
                  <a:t>Machine sees observation </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𝑠</m:t>
                        </m:r>
                      </m:e>
                      <m:sub>
                        <m:r>
                          <a:rPr lang="en-US" altLang="zh-TW" sz="1800" b="0" i="1" smtClean="0">
                            <a:latin typeface="Cambria Math" panose="02040503050406030204" pitchFamily="18" charset="0"/>
                          </a:rPr>
                          <m:t>3</m:t>
                        </m:r>
                      </m:sub>
                    </m:sSub>
                  </m:oMath>
                </a14:m>
                <a:endParaRPr lang="en-US" altLang="zh-TW" sz="1800" dirty="0"/>
              </a:p>
              <a:p>
                <a:pPr lvl="1"/>
                <a:r>
                  <a:rPr lang="en-US" altLang="zh-TW" sz="1800" dirty="0"/>
                  <a:t>……</a:t>
                </a:r>
              </a:p>
              <a:p>
                <a:pPr lvl="1"/>
                <a:r>
                  <a:rPr lang="en-US" altLang="zh-TW" sz="1800" dirty="0"/>
                  <a:t>Machine decides to take </a:t>
                </a:r>
                <a14:m>
                  <m:oMath xmlns:m="http://schemas.openxmlformats.org/officeDocument/2006/math">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𝑇</m:t>
                        </m:r>
                      </m:sub>
                    </m:sSub>
                  </m:oMath>
                </a14:m>
                <a:endParaRPr lang="en-US" altLang="zh-TW" sz="1800" dirty="0"/>
              </a:p>
              <a:p>
                <a:pPr lvl="1"/>
                <a:r>
                  <a:rPr lang="en-US" altLang="zh-TW" sz="1800" dirty="0"/>
                  <a:t>Machine obtains reward </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𝑟</m:t>
                        </m:r>
                      </m:e>
                      <m:sub>
                        <m:r>
                          <a:rPr lang="en-US" altLang="zh-TW" sz="1800" b="0" i="1" smtClean="0">
                            <a:latin typeface="Cambria Math" panose="02040503050406030204" pitchFamily="18" charset="0"/>
                          </a:rPr>
                          <m:t>𝑇</m:t>
                        </m:r>
                      </m:sub>
                    </m:sSub>
                  </m:oMath>
                </a14:m>
                <a:endParaRPr lang="zh-TW" altLang="en-US" sz="1800" dirty="0"/>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628650" y="1825624"/>
                <a:ext cx="7886700" cy="5172075"/>
              </a:xfrm>
              <a:blipFill>
                <a:blip r:embed="rId2"/>
                <a:stretch>
                  <a:fillRect l="-1005" t="-1649"/>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 name="文字方塊 3"/>
              <p:cNvSpPr txBox="1"/>
              <p:nvPr/>
            </p:nvSpPr>
            <p:spPr>
              <a:xfrm>
                <a:off x="5159830" y="2738421"/>
                <a:ext cx="3759200" cy="468013"/>
              </a:xfrm>
              <a:prstGeom prst="rect">
                <a:avLst/>
              </a:prstGeom>
              <a:noFill/>
            </p:spPr>
            <p:txBody>
              <a:bodyPr wrap="square" rtlCol="0">
                <a:spAutoFit/>
              </a:bodyPr>
              <a:lstStyle/>
              <a:p>
                <a:r>
                  <a:rPr lang="en-US" altLang="zh-TW" sz="2400" dirty="0"/>
                  <a:t>Total reward: </a:t>
                </a:r>
                <a14:m>
                  <m:oMath xmlns:m="http://schemas.openxmlformats.org/officeDocument/2006/math">
                    <m:r>
                      <a:rPr lang="en-US" altLang="zh-TW" sz="2400" b="0" i="1" smtClean="0">
                        <a:latin typeface="Cambria Math" panose="02040503050406030204" pitchFamily="18" charset="0"/>
                      </a:rPr>
                      <m:t>𝑅</m:t>
                    </m:r>
                    <m:r>
                      <a:rPr lang="en-US" altLang="zh-TW" sz="2400" b="0" i="1" smtClean="0">
                        <a:latin typeface="Cambria Math" panose="02040503050406030204" pitchFamily="18" charset="0"/>
                      </a:rPr>
                      <m:t>=</m:t>
                    </m:r>
                    <m:nary>
                      <m:naryPr>
                        <m:chr m:val="∑"/>
                        <m:ctrlPr>
                          <a:rPr lang="en-US" altLang="zh-TW" sz="2400" b="0" i="1" smtClean="0">
                            <a:latin typeface="Cambria Math" panose="02040503050406030204" pitchFamily="18" charset="0"/>
                          </a:rPr>
                        </m:ctrlPr>
                      </m:naryPr>
                      <m:sub>
                        <m:r>
                          <m:rPr>
                            <m:brk m:alnAt="23"/>
                          </m:rPr>
                          <a:rPr lang="en-US" altLang="zh-TW" sz="2400" b="0" i="1" smtClean="0">
                            <a:latin typeface="Cambria Math" panose="02040503050406030204" pitchFamily="18" charset="0"/>
                          </a:rPr>
                          <m:t>𝑡</m:t>
                        </m:r>
                        <m:r>
                          <a:rPr lang="en-US" altLang="zh-TW" sz="2400" b="0" i="1" smtClean="0">
                            <a:latin typeface="Cambria Math" panose="02040503050406030204" pitchFamily="18" charset="0"/>
                          </a:rPr>
                          <m:t>=1</m:t>
                        </m:r>
                      </m:sub>
                      <m:sup>
                        <m:r>
                          <a:rPr lang="en-US" altLang="zh-TW" sz="2400" b="0" i="1" smtClean="0">
                            <a:latin typeface="Cambria Math" panose="02040503050406030204" pitchFamily="18" charset="0"/>
                          </a:rPr>
                          <m:t>𝑇</m:t>
                        </m:r>
                      </m:sup>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𝑟</m:t>
                            </m:r>
                          </m:e>
                          <m:sub>
                            <m:r>
                              <a:rPr lang="en-US" altLang="zh-TW" sz="2400" b="0" i="1" smtClean="0">
                                <a:latin typeface="Cambria Math" panose="02040503050406030204" pitchFamily="18" charset="0"/>
                              </a:rPr>
                              <m:t>𝑡</m:t>
                            </m:r>
                          </m:sub>
                        </m:sSub>
                      </m:e>
                    </m:nary>
                  </m:oMath>
                </a14:m>
                <a:endParaRPr lang="zh-TW" altLang="en-US" sz="2400" dirty="0"/>
              </a:p>
            </p:txBody>
          </p:sp>
        </mc:Choice>
        <mc:Fallback>
          <p:sp>
            <p:nvSpPr>
              <p:cNvPr id="4" name="文字方塊 3"/>
              <p:cNvSpPr txBox="1">
                <a:spLocks noRot="1" noChangeAspect="1" noMove="1" noResize="1" noEditPoints="1" noAdjustHandles="1" noChangeArrowheads="1" noChangeShapeType="1" noTextEdit="1"/>
              </p:cNvSpPr>
              <p:nvPr/>
            </p:nvSpPr>
            <p:spPr>
              <a:xfrm>
                <a:off x="5159830" y="2738421"/>
                <a:ext cx="3759200" cy="468013"/>
              </a:xfrm>
              <a:prstGeom prst="rect">
                <a:avLst/>
              </a:prstGeom>
              <a:blipFill>
                <a:blip r:embed="rId3"/>
                <a:stretch>
                  <a:fillRect l="-2431" t="-127273" b="-192208"/>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5" name="文字方塊 4"/>
              <p:cNvSpPr txBox="1"/>
              <p:nvPr/>
            </p:nvSpPr>
            <p:spPr>
              <a:xfrm>
                <a:off x="5159830" y="3231514"/>
                <a:ext cx="3410857" cy="830997"/>
              </a:xfrm>
              <a:prstGeom prst="rect">
                <a:avLst/>
              </a:prstGeom>
              <a:noFill/>
            </p:spPr>
            <p:txBody>
              <a:bodyPr wrap="square" rtlCol="0">
                <a:spAutoFit/>
              </a:bodyPr>
              <a:lstStyle/>
              <a:p>
                <a:r>
                  <a:rPr lang="en-US" altLang="zh-TW" sz="2400" dirty="0"/>
                  <a:t>Even with the same actor, </a:t>
                </a:r>
                <a14:m>
                  <m:oMath xmlns:m="http://schemas.openxmlformats.org/officeDocument/2006/math">
                    <m:r>
                      <a:rPr lang="en-US" altLang="zh-TW" sz="2400" b="0" i="1" smtClean="0">
                        <a:latin typeface="Cambria Math" panose="02040503050406030204" pitchFamily="18" charset="0"/>
                      </a:rPr>
                      <m:t>𝑅</m:t>
                    </m:r>
                  </m:oMath>
                </a14:m>
                <a:r>
                  <a:rPr lang="en-US" altLang="zh-TW" sz="2400" dirty="0"/>
                  <a:t> is different each time  </a:t>
                </a:r>
                <a:endParaRPr lang="zh-TW" altLang="en-US" sz="2400" dirty="0"/>
              </a:p>
            </p:txBody>
          </p:sp>
        </mc:Choice>
        <mc:Fallback>
          <p:sp>
            <p:nvSpPr>
              <p:cNvPr id="5" name="文字方塊 4"/>
              <p:cNvSpPr txBox="1">
                <a:spLocks noRot="1" noChangeAspect="1" noMove="1" noResize="1" noEditPoints="1" noAdjustHandles="1" noChangeArrowheads="1" noChangeShapeType="1" noTextEdit="1"/>
              </p:cNvSpPr>
              <p:nvPr/>
            </p:nvSpPr>
            <p:spPr>
              <a:xfrm>
                <a:off x="5159830" y="3231514"/>
                <a:ext cx="3410857" cy="830997"/>
              </a:xfrm>
              <a:prstGeom prst="rect">
                <a:avLst/>
              </a:prstGeom>
              <a:blipFill>
                <a:blip r:embed="rId4"/>
                <a:stretch>
                  <a:fillRect l="-2679" t="-5882" r="-3214" b="-1617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 name="文字方塊 5"/>
              <p:cNvSpPr txBox="1"/>
              <p:nvPr/>
            </p:nvSpPr>
            <p:spPr>
              <a:xfrm>
                <a:off x="5159830" y="4917411"/>
                <a:ext cx="3410857" cy="830997"/>
              </a:xfrm>
              <a:prstGeom prst="rect">
                <a:avLst/>
              </a:prstGeom>
              <a:noFill/>
            </p:spPr>
            <p:txBody>
              <a:bodyPr wrap="square" rtlCol="0">
                <a:spAutoFit/>
              </a:bodyPr>
              <a:lstStyle/>
              <a:p>
                <a:r>
                  <a:rPr lang="en-US" altLang="zh-TW" sz="2400" dirty="0"/>
                  <a:t>We define </a:t>
                </a:r>
                <a14:m>
                  <m:oMath xmlns:m="http://schemas.openxmlformats.org/officeDocument/2006/math">
                    <m:sSub>
                      <m:sSubPr>
                        <m:ctrlPr>
                          <a:rPr lang="en-US" altLang="zh-TW" sz="2400" b="0" i="1" smtClean="0">
                            <a:latin typeface="Cambria Math" panose="02040503050406030204" pitchFamily="18" charset="0"/>
                          </a:rPr>
                        </m:ctrlPr>
                      </m:sSubPr>
                      <m:e>
                        <m:acc>
                          <m:accPr>
                            <m:chr m:val="̅"/>
                            <m:ctrlPr>
                              <a:rPr lang="en-US" altLang="zh-TW" sz="2400" b="0" i="1" smtClean="0">
                                <a:latin typeface="Cambria Math" panose="02040503050406030204" pitchFamily="18" charset="0"/>
                              </a:rPr>
                            </m:ctrlPr>
                          </m:accPr>
                          <m:e>
                            <m:r>
                              <a:rPr lang="en-US" altLang="zh-TW" sz="2400" b="0" i="1" smtClean="0">
                                <a:latin typeface="Cambria Math" panose="02040503050406030204" pitchFamily="18" charset="0"/>
                              </a:rPr>
                              <m:t>𝑅</m:t>
                            </m:r>
                          </m:e>
                        </m:acc>
                      </m:e>
                      <m:sub>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sub>
                    </m:sSub>
                  </m:oMath>
                </a14:m>
                <a:r>
                  <a:rPr lang="zh-TW" altLang="en-US" sz="2400" dirty="0"/>
                  <a:t> </a:t>
                </a:r>
                <a:r>
                  <a:rPr lang="en-US" altLang="zh-TW" sz="2400" dirty="0"/>
                  <a:t>as the </a:t>
                </a:r>
                <a:r>
                  <a:rPr lang="en-US" altLang="zh-TW" sz="2400" i="1" u="sng" dirty="0"/>
                  <a:t>expected total reward</a:t>
                </a:r>
                <a:endParaRPr lang="zh-TW" altLang="en-US" sz="2400" dirty="0"/>
              </a:p>
            </p:txBody>
          </p:sp>
        </mc:Choice>
        <mc:Fallback>
          <p:sp>
            <p:nvSpPr>
              <p:cNvPr id="6" name="文字方塊 5"/>
              <p:cNvSpPr txBox="1">
                <a:spLocks noRot="1" noChangeAspect="1" noMove="1" noResize="1" noEditPoints="1" noAdjustHandles="1" noChangeArrowheads="1" noChangeShapeType="1" noTextEdit="1"/>
              </p:cNvSpPr>
              <p:nvPr/>
            </p:nvSpPr>
            <p:spPr>
              <a:xfrm>
                <a:off x="5159830" y="4917411"/>
                <a:ext cx="3410857" cy="830997"/>
              </a:xfrm>
              <a:prstGeom prst="rect">
                <a:avLst/>
              </a:prstGeom>
              <a:blipFill>
                <a:blip r:embed="rId5"/>
                <a:stretch>
                  <a:fillRect l="-2679" t="-5882" b="-1617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文字方塊 6"/>
              <p:cNvSpPr txBox="1"/>
              <p:nvPr/>
            </p:nvSpPr>
            <p:spPr>
              <a:xfrm>
                <a:off x="1779583" y="6142221"/>
                <a:ext cx="5867862" cy="461665"/>
              </a:xfrm>
              <a:prstGeom prst="rect">
                <a:avLst/>
              </a:prstGeom>
              <a:noFill/>
            </p:spPr>
            <p:txBody>
              <a:bodyPr wrap="square" rtlCol="0">
                <a:spAutoFit/>
              </a:bodyPr>
              <a:lstStyle/>
              <a:p>
                <a:pPr algn="ctr"/>
                <a14:m>
                  <m:oMath xmlns:m="http://schemas.openxmlformats.org/officeDocument/2006/math">
                    <m:sSub>
                      <m:sSubPr>
                        <m:ctrlPr>
                          <a:rPr lang="en-US" altLang="zh-TW" sz="2400" i="1">
                            <a:latin typeface="Cambria Math" panose="02040503050406030204" pitchFamily="18" charset="0"/>
                          </a:rPr>
                        </m:ctrlPr>
                      </m:sSub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𝑅</m:t>
                            </m:r>
                          </m:e>
                        </m:acc>
                      </m:e>
                      <m:sub>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sub>
                    </m:sSub>
                    <m:r>
                      <a:rPr lang="zh-TW" altLang="en-US" sz="2400" i="1">
                        <a:latin typeface="Cambria Math" panose="02040503050406030204" pitchFamily="18" charset="0"/>
                      </a:rPr>
                      <m:t> </m:t>
                    </m:r>
                  </m:oMath>
                </a14:m>
                <a:r>
                  <a:rPr lang="en-US" altLang="zh-TW" sz="2400" dirty="0"/>
                  <a:t>evaluates the goodness of an actor </a:t>
                </a:r>
                <a14:m>
                  <m:oMath xmlns:m="http://schemas.openxmlformats.org/officeDocument/2006/math">
                    <m:r>
                      <a:rPr lang="zh-TW" altLang="en-US" sz="2400" i="1">
                        <a:latin typeface="Cambria Math" panose="02040503050406030204" pitchFamily="18" charset="0"/>
                      </a:rPr>
                      <m:t>𝜋</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𝑠</m:t>
                        </m:r>
                      </m:e>
                    </m:d>
                  </m:oMath>
                </a14:m>
                <a:endParaRPr lang="zh-TW" altLang="en-US" sz="2400" dirty="0"/>
              </a:p>
            </p:txBody>
          </p:sp>
        </mc:Choice>
        <mc:Fallback>
          <p:sp>
            <p:nvSpPr>
              <p:cNvPr id="7" name="文字方塊 6"/>
              <p:cNvSpPr txBox="1">
                <a:spLocks noRot="1" noChangeAspect="1" noMove="1" noResize="1" noEditPoints="1" noAdjustHandles="1" noChangeArrowheads="1" noChangeShapeType="1" noTextEdit="1"/>
              </p:cNvSpPr>
              <p:nvPr/>
            </p:nvSpPr>
            <p:spPr>
              <a:xfrm>
                <a:off x="1779583" y="6142221"/>
                <a:ext cx="5867862" cy="461665"/>
              </a:xfrm>
              <a:prstGeom prst="rect">
                <a:avLst/>
              </a:prstGeom>
              <a:blipFill>
                <a:blip r:embed="rId6"/>
                <a:stretch>
                  <a:fillRect t="-10667" b="-30667"/>
                </a:stretch>
              </a:blipFill>
            </p:spPr>
            <p:txBody>
              <a:bodyPr/>
              <a:lstStyle/>
              <a:p>
                <a:r>
                  <a:rPr lang="zh-TW" altLang="en-US">
                    <a:noFill/>
                  </a:rPr>
                  <a:t> </a:t>
                </a:r>
              </a:p>
            </p:txBody>
          </p:sp>
        </mc:Fallback>
      </mc:AlternateContent>
      <p:sp>
        <p:nvSpPr>
          <p:cNvPr id="8" name="文字方塊 7"/>
          <p:cNvSpPr txBox="1"/>
          <p:nvPr/>
        </p:nvSpPr>
        <p:spPr>
          <a:xfrm>
            <a:off x="5544457" y="4044808"/>
            <a:ext cx="3374573" cy="830997"/>
          </a:xfrm>
          <a:prstGeom prst="rect">
            <a:avLst/>
          </a:prstGeom>
          <a:noFill/>
        </p:spPr>
        <p:txBody>
          <a:bodyPr wrap="square" rtlCol="0">
            <a:spAutoFit/>
          </a:bodyPr>
          <a:lstStyle/>
          <a:p>
            <a:r>
              <a:rPr lang="en-US" altLang="zh-TW" sz="2400" dirty="0">
                <a:solidFill>
                  <a:srgbClr val="0000FF"/>
                </a:solidFill>
              </a:rPr>
              <a:t>Randomness in the actor and the game</a:t>
            </a:r>
            <a:endParaRPr lang="zh-TW" altLang="en-US" sz="2400" dirty="0">
              <a:solidFill>
                <a:srgbClr val="0000FF"/>
              </a:solidFill>
            </a:endParaRPr>
          </a:p>
        </p:txBody>
      </p:sp>
      <p:sp>
        <p:nvSpPr>
          <p:cNvPr id="9" name="文字方塊 8"/>
          <p:cNvSpPr txBox="1"/>
          <p:nvPr/>
        </p:nvSpPr>
        <p:spPr>
          <a:xfrm>
            <a:off x="4084864" y="5467614"/>
            <a:ext cx="62865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altLang="zh-TW" dirty="0"/>
              <a:t>END</a:t>
            </a:r>
            <a:endParaRPr lang="zh-TW" altLang="en-US" dirty="0"/>
          </a:p>
        </p:txBody>
      </p:sp>
    </p:spTree>
    <p:extLst>
      <p:ext uri="{BB962C8B-B14F-4D97-AF65-F5344CB8AC3E}">
        <p14:creationId xmlns:p14="http://schemas.microsoft.com/office/powerpoint/2010/main" val="23782379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P spid="7"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Actor – Policy Gradient</a:t>
            </a:r>
            <a:endParaRPr lang="zh-TW" altLang="en-US" dirty="0"/>
          </a:p>
        </p:txBody>
      </p:sp>
      <mc:AlternateContent xmlns:mc="http://schemas.openxmlformats.org/markup-compatibility/2006">
        <mc:Choice xmlns:a14="http://schemas.microsoft.com/office/drawing/2010/main" Requires="a14">
          <p:sp>
            <p:nvSpPr>
              <p:cNvPr id="4" name="文字方塊 3"/>
              <p:cNvSpPr txBox="1"/>
              <p:nvPr/>
            </p:nvSpPr>
            <p:spPr>
              <a:xfrm>
                <a:off x="-127000" y="2006023"/>
                <a:ext cx="4737100" cy="11308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𝑅</m:t>
                              </m:r>
                            </m:e>
                          </m:acc>
                        </m:e>
                        <m:sub>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sub>
                      </m:sSub>
                      <m:r>
                        <a:rPr lang="en-US" altLang="zh-TW" sz="2400" b="0" i="1" smtClean="0">
                          <a:latin typeface="Cambria Math" panose="02040503050406030204" pitchFamily="18" charset="0"/>
                          <a:ea typeface="Cambria Math" panose="02040503050406030204" pitchFamily="18" charset="0"/>
                        </a:rPr>
                        <m:t>≈</m:t>
                      </m:r>
                      <m:f>
                        <m:fPr>
                          <m:ctrlPr>
                            <a:rPr lang="en-US" altLang="zh-TW" sz="2400" b="0" i="1" smtClean="0">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1</m:t>
                          </m:r>
                        </m:num>
                        <m:den>
                          <m:r>
                            <a:rPr lang="en-US" altLang="zh-TW" sz="2400" b="0" i="1" smtClean="0">
                              <a:latin typeface="Cambria Math" panose="02040503050406030204" pitchFamily="18" charset="0"/>
                              <a:ea typeface="Cambria Math" panose="02040503050406030204" pitchFamily="18" charset="0"/>
                            </a:rPr>
                            <m:t>𝑁</m:t>
                          </m:r>
                        </m:den>
                      </m:f>
                      <m:nary>
                        <m:naryPr>
                          <m:chr m:val="∑"/>
                          <m:ctrlPr>
                            <a:rPr lang="en-US" altLang="zh-TW" sz="2400" b="0" i="1" smtClean="0">
                              <a:latin typeface="Cambria Math" panose="02040503050406030204" pitchFamily="18" charset="0"/>
                              <a:ea typeface="Cambria Math" panose="02040503050406030204" pitchFamily="18" charset="0"/>
                            </a:rPr>
                          </m:ctrlPr>
                        </m:naryPr>
                        <m:sub>
                          <m:r>
                            <m:rPr>
                              <m:brk m:alnAt="23"/>
                            </m:rPr>
                            <a:rPr lang="en-US" altLang="zh-TW" sz="2400" b="0" i="1" smtClean="0">
                              <a:latin typeface="Cambria Math" panose="02040503050406030204" pitchFamily="18" charset="0"/>
                              <a:ea typeface="Cambria Math" panose="02040503050406030204" pitchFamily="18" charset="0"/>
                            </a:rPr>
                            <m:t>𝑛</m:t>
                          </m:r>
                          <m:r>
                            <a:rPr lang="en-US" altLang="zh-TW" sz="2400" b="0" i="1" smtClean="0">
                              <a:latin typeface="Cambria Math" panose="02040503050406030204" pitchFamily="18" charset="0"/>
                              <a:ea typeface="Cambria Math" panose="02040503050406030204" pitchFamily="18" charset="0"/>
                            </a:rPr>
                            <m:t>=1</m:t>
                          </m:r>
                        </m:sub>
                        <m:sup>
                          <m:r>
                            <a:rPr lang="en-US" altLang="zh-TW" sz="2400" b="0" i="1" smtClean="0">
                              <a:latin typeface="Cambria Math" panose="02040503050406030204" pitchFamily="18" charset="0"/>
                              <a:ea typeface="Cambria Math" panose="02040503050406030204" pitchFamily="18" charset="0"/>
                            </a:rPr>
                            <m:t>𝑁</m:t>
                          </m:r>
                        </m:sup>
                        <m:e>
                          <m:r>
                            <a:rPr lang="en-US" altLang="zh-TW" sz="2400" i="1">
                              <a:latin typeface="Cambria Math" panose="02040503050406030204" pitchFamily="18" charset="0"/>
                            </a:rPr>
                            <m:t>𝑅</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e>
                          </m:d>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𝑙𝑜𝑔𝑃</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e>
                          </m:d>
                        </m:e>
                      </m:nary>
                    </m:oMath>
                  </m:oMathPara>
                </a14:m>
                <a:endParaRPr lang="zh-TW" altLang="en-US" sz="2400" dirty="0"/>
              </a:p>
            </p:txBody>
          </p:sp>
        </mc:Choice>
        <mc:Fallback>
          <p:sp>
            <p:nvSpPr>
              <p:cNvPr id="4" name="文字方塊 3"/>
              <p:cNvSpPr txBox="1">
                <a:spLocks noRot="1" noChangeAspect="1" noMove="1" noResize="1" noEditPoints="1" noAdjustHandles="1" noChangeArrowheads="1" noChangeShapeType="1" noTextEdit="1"/>
              </p:cNvSpPr>
              <p:nvPr/>
            </p:nvSpPr>
            <p:spPr>
              <a:xfrm>
                <a:off x="-127000" y="2006023"/>
                <a:ext cx="4737100" cy="1130822"/>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文字方塊 6"/>
              <p:cNvSpPr txBox="1"/>
              <p:nvPr/>
            </p:nvSpPr>
            <p:spPr>
              <a:xfrm>
                <a:off x="4117301" y="1998143"/>
                <a:ext cx="5378685" cy="11684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f>
                        <m:fPr>
                          <m:ctrlPr>
                            <a:rPr lang="en-US" altLang="zh-TW" sz="2400" b="0" i="1" smtClean="0">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1</m:t>
                          </m:r>
                        </m:num>
                        <m:den>
                          <m:r>
                            <a:rPr lang="en-US" altLang="zh-TW" sz="2400" b="0" i="1" smtClean="0">
                              <a:latin typeface="Cambria Math" panose="02040503050406030204" pitchFamily="18" charset="0"/>
                              <a:ea typeface="Cambria Math" panose="02040503050406030204" pitchFamily="18" charset="0"/>
                            </a:rPr>
                            <m:t>𝑁</m:t>
                          </m:r>
                        </m:den>
                      </m:f>
                      <m:nary>
                        <m:naryPr>
                          <m:chr m:val="∑"/>
                          <m:ctrlPr>
                            <a:rPr lang="en-US" altLang="zh-TW" sz="2400" b="0" i="1" smtClean="0">
                              <a:latin typeface="Cambria Math" panose="02040503050406030204" pitchFamily="18" charset="0"/>
                              <a:ea typeface="Cambria Math" panose="02040503050406030204" pitchFamily="18" charset="0"/>
                            </a:rPr>
                          </m:ctrlPr>
                        </m:naryPr>
                        <m:sub>
                          <m:r>
                            <m:rPr>
                              <m:brk m:alnAt="23"/>
                            </m:rPr>
                            <a:rPr lang="en-US" altLang="zh-TW" sz="2400" b="0" i="1" smtClean="0">
                              <a:latin typeface="Cambria Math" panose="02040503050406030204" pitchFamily="18" charset="0"/>
                              <a:ea typeface="Cambria Math" panose="02040503050406030204" pitchFamily="18" charset="0"/>
                            </a:rPr>
                            <m:t>𝑛</m:t>
                          </m:r>
                          <m:r>
                            <a:rPr lang="en-US" altLang="zh-TW" sz="2400" b="0" i="1" smtClean="0">
                              <a:latin typeface="Cambria Math" panose="02040503050406030204" pitchFamily="18" charset="0"/>
                              <a:ea typeface="Cambria Math" panose="02040503050406030204" pitchFamily="18" charset="0"/>
                            </a:rPr>
                            <m:t>=1</m:t>
                          </m:r>
                        </m:sub>
                        <m:sup>
                          <m:r>
                            <a:rPr lang="en-US" altLang="zh-TW" sz="2400" b="0" i="1" smtClean="0">
                              <a:latin typeface="Cambria Math" panose="02040503050406030204" pitchFamily="18" charset="0"/>
                              <a:ea typeface="Cambria Math" panose="02040503050406030204" pitchFamily="18" charset="0"/>
                            </a:rPr>
                            <m:t>𝑁</m:t>
                          </m:r>
                        </m:sup>
                        <m:e>
                          <m:r>
                            <a:rPr lang="en-US" altLang="zh-TW" sz="2400" i="1">
                              <a:latin typeface="Cambria Math" panose="02040503050406030204" pitchFamily="18" charset="0"/>
                            </a:rPr>
                            <m:t>𝑅</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e>
                          </m:d>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𝑡</m:t>
                              </m:r>
                              <m:r>
                                <a:rPr lang="en-US" altLang="zh-TW" sz="2400" i="1">
                                  <a:latin typeface="Cambria Math" panose="02040503050406030204" pitchFamily="18" charset="0"/>
                                </a:rPr>
                                <m:t>=1</m:t>
                              </m:r>
                            </m:sub>
                            <m:sup>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𝑇</m:t>
                                  </m:r>
                                </m:e>
                                <m:sub>
                                  <m:r>
                                    <a:rPr lang="en-US" altLang="zh-TW" sz="2400" b="0" i="1" smtClean="0">
                                      <a:latin typeface="Cambria Math" panose="02040503050406030204" pitchFamily="18" charset="0"/>
                                    </a:rPr>
                                    <m:t>𝑛</m:t>
                                  </m:r>
                                </m:sub>
                              </m:sSub>
                            </m:sup>
                            <m:e>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𝑙𝑜𝑔𝑝</m:t>
                              </m:r>
                              <m:d>
                                <m:dPr>
                                  <m:ctrlPr>
                                    <a:rPr lang="en-US" altLang="zh-TW" sz="2400" i="1">
                                      <a:latin typeface="Cambria Math" panose="02040503050406030204" pitchFamily="18" charset="0"/>
                                    </a:rPr>
                                  </m:ctrlPr>
                                </m:dPr>
                                <m:e>
                                  <m:sSubSup>
                                    <m:sSubSupPr>
                                      <m:ctrlPr>
                                        <a:rPr lang="en-US" altLang="zh-TW" sz="2400" i="1" smtClean="0">
                                          <a:latin typeface="Cambria Math" panose="02040503050406030204" pitchFamily="18" charset="0"/>
                                        </a:rPr>
                                      </m:ctrlPr>
                                    </m:sSubSup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𝑡</m:t>
                                      </m:r>
                                    </m:sub>
                                    <m:sup>
                                      <m:r>
                                        <a:rPr lang="en-US" altLang="zh-TW" sz="2400" b="0" i="1" smtClean="0">
                                          <a:latin typeface="Cambria Math" panose="02040503050406030204" pitchFamily="18" charset="0"/>
                                        </a:rPr>
                                        <m:t>𝑛</m:t>
                                      </m:r>
                                    </m:sup>
                                  </m:sSubSup>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b="0" i="1" smtClean="0">
                                          <a:latin typeface="Cambria Math" panose="02040503050406030204" pitchFamily="18" charset="0"/>
                                        </a:rPr>
                                        <m:t>𝑠</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e>
                              </m:d>
                            </m:e>
                          </m:nary>
                        </m:e>
                      </m:nary>
                    </m:oMath>
                  </m:oMathPara>
                </a14:m>
                <a:endParaRPr lang="zh-TW" altLang="en-US" sz="2400" dirty="0"/>
              </a:p>
            </p:txBody>
          </p:sp>
        </mc:Choice>
        <mc:Fallback>
          <p:sp>
            <p:nvSpPr>
              <p:cNvPr id="7" name="文字方塊 6"/>
              <p:cNvSpPr txBox="1">
                <a:spLocks noRot="1" noChangeAspect="1" noMove="1" noResize="1" noEditPoints="1" noAdjustHandles="1" noChangeArrowheads="1" noChangeShapeType="1" noTextEdit="1"/>
              </p:cNvSpPr>
              <p:nvPr/>
            </p:nvSpPr>
            <p:spPr>
              <a:xfrm>
                <a:off x="4117301" y="1998143"/>
                <a:ext cx="5378685" cy="116846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9" name="矩形 8"/>
              <p:cNvSpPr/>
              <p:nvPr/>
            </p:nvSpPr>
            <p:spPr>
              <a:xfrm>
                <a:off x="305791" y="1402676"/>
                <a:ext cx="2704908" cy="5120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𝜃</m:t>
                          </m:r>
                        </m:e>
                        <m:sup>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𝜋</m:t>
                              </m:r>
                            </m:e>
                            <m:sup>
                              <m:r>
                                <a:rPr lang="en-US" altLang="zh-TW" sz="2400" b="0" i="1" smtClean="0">
                                  <a:latin typeface="Cambria Math" panose="02040503050406030204" pitchFamily="18" charset="0"/>
                                </a:rPr>
                                <m:t>′</m:t>
                              </m:r>
                            </m:sup>
                          </m:sSup>
                        </m:sup>
                      </m:sSup>
                      <m:r>
                        <a:rPr lang="en-US" altLang="zh-TW" sz="2400" i="1">
                          <a:latin typeface="Cambria Math" panose="02040503050406030204" pitchFamily="18" charset="0"/>
                          <a:ea typeface="Cambria Math" panose="02040503050406030204" pitchFamily="18" charset="0"/>
                        </a:rPr>
                        <m:t>←</m:t>
                      </m:r>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r>
                        <a:rPr lang="en-US" altLang="zh-TW" sz="2400" b="0" i="1" smtClean="0">
                          <a:latin typeface="Cambria Math" panose="02040503050406030204" pitchFamily="18" charset="0"/>
                        </a:rPr>
                        <m:t>+</m:t>
                      </m:r>
                      <m:r>
                        <a:rPr lang="zh-TW" altLang="en-US" sz="2400" i="1">
                          <a:latin typeface="Cambria Math" panose="02040503050406030204" pitchFamily="18" charset="0"/>
                        </a:rPr>
                        <m:t>𝜂</m:t>
                      </m:r>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rPr>
                          </m:ctrlPr>
                        </m:sSubPr>
                        <m:e>
                          <m:acc>
                            <m:accPr>
                              <m:chr m:val="̅"/>
                              <m:ctrlPr>
                                <a:rPr lang="en-US" altLang="zh-TW" sz="2400" i="1">
                                  <a:latin typeface="Cambria Math" panose="02040503050406030204" pitchFamily="18" charset="0"/>
                                </a:rPr>
                              </m:ctrlPr>
                            </m:accPr>
                            <m:e>
                              <m:r>
                                <a:rPr lang="en-US" altLang="zh-TW" sz="2400" i="1">
                                  <a:latin typeface="Cambria Math" panose="02040503050406030204" pitchFamily="18" charset="0"/>
                                </a:rPr>
                                <m:t>𝑅</m:t>
                              </m:r>
                            </m:e>
                          </m:acc>
                        </m:e>
                        <m:sub>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sub>
                      </m:sSub>
                    </m:oMath>
                  </m:oMathPara>
                </a14:m>
                <a:endParaRPr lang="zh-TW" altLang="en-US" sz="2400" dirty="0"/>
              </a:p>
            </p:txBody>
          </p:sp>
        </mc:Choice>
        <mc:Fallback>
          <p:sp>
            <p:nvSpPr>
              <p:cNvPr id="9" name="矩形 8"/>
              <p:cNvSpPr>
                <a:spLocks noRot="1" noChangeAspect="1" noMove="1" noResize="1" noEditPoints="1" noAdjustHandles="1" noChangeArrowheads="1" noChangeShapeType="1" noTextEdit="1"/>
              </p:cNvSpPr>
              <p:nvPr/>
            </p:nvSpPr>
            <p:spPr>
              <a:xfrm>
                <a:off x="305791" y="1402676"/>
                <a:ext cx="2704908" cy="512063"/>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1" name="文字方塊 10"/>
              <p:cNvSpPr txBox="1"/>
              <p:nvPr/>
            </p:nvSpPr>
            <p:spPr>
              <a:xfrm>
                <a:off x="383637" y="3130982"/>
                <a:ext cx="5378685" cy="11684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i="1" smtClean="0">
                          <a:latin typeface="Cambria Math" panose="02040503050406030204" pitchFamily="18" charset="0"/>
                          <a:ea typeface="Cambria Math" panose="02040503050406030204" pitchFamily="18" charset="0"/>
                        </a:rPr>
                        <m:t>=</m:t>
                      </m:r>
                      <m:f>
                        <m:fPr>
                          <m:ctrlPr>
                            <a:rPr lang="en-US" altLang="zh-TW" sz="2400" b="0" i="1" smtClean="0">
                              <a:latin typeface="Cambria Math" panose="02040503050406030204" pitchFamily="18" charset="0"/>
                              <a:ea typeface="Cambria Math" panose="02040503050406030204" pitchFamily="18" charset="0"/>
                            </a:rPr>
                          </m:ctrlPr>
                        </m:fPr>
                        <m:num>
                          <m:r>
                            <a:rPr lang="en-US" altLang="zh-TW" sz="2400" b="0" i="1" smtClean="0">
                              <a:latin typeface="Cambria Math" panose="02040503050406030204" pitchFamily="18" charset="0"/>
                              <a:ea typeface="Cambria Math" panose="02040503050406030204" pitchFamily="18" charset="0"/>
                            </a:rPr>
                            <m:t>1</m:t>
                          </m:r>
                        </m:num>
                        <m:den>
                          <m:r>
                            <a:rPr lang="en-US" altLang="zh-TW" sz="2400" b="0" i="1" smtClean="0">
                              <a:latin typeface="Cambria Math" panose="02040503050406030204" pitchFamily="18" charset="0"/>
                              <a:ea typeface="Cambria Math" panose="02040503050406030204" pitchFamily="18" charset="0"/>
                            </a:rPr>
                            <m:t>𝑁</m:t>
                          </m:r>
                        </m:den>
                      </m:f>
                      <m:nary>
                        <m:naryPr>
                          <m:chr m:val="∑"/>
                          <m:ctrlPr>
                            <a:rPr lang="en-US" altLang="zh-TW" sz="2400" b="0" i="1" smtClean="0">
                              <a:latin typeface="Cambria Math" panose="02040503050406030204" pitchFamily="18" charset="0"/>
                              <a:ea typeface="Cambria Math" panose="02040503050406030204" pitchFamily="18" charset="0"/>
                            </a:rPr>
                          </m:ctrlPr>
                        </m:naryPr>
                        <m:sub>
                          <m:r>
                            <m:rPr>
                              <m:brk m:alnAt="23"/>
                            </m:rPr>
                            <a:rPr lang="en-US" altLang="zh-TW" sz="2400" b="0" i="1" smtClean="0">
                              <a:latin typeface="Cambria Math" panose="02040503050406030204" pitchFamily="18" charset="0"/>
                              <a:ea typeface="Cambria Math" panose="02040503050406030204" pitchFamily="18" charset="0"/>
                            </a:rPr>
                            <m:t>𝑛</m:t>
                          </m:r>
                          <m:r>
                            <a:rPr lang="en-US" altLang="zh-TW" sz="2400" b="0" i="1" smtClean="0">
                              <a:latin typeface="Cambria Math" panose="02040503050406030204" pitchFamily="18" charset="0"/>
                              <a:ea typeface="Cambria Math" panose="02040503050406030204" pitchFamily="18" charset="0"/>
                            </a:rPr>
                            <m:t>=1</m:t>
                          </m:r>
                        </m:sub>
                        <m:sup>
                          <m:r>
                            <a:rPr lang="en-US" altLang="zh-TW" sz="2400" b="0" i="1" smtClean="0">
                              <a:latin typeface="Cambria Math" panose="02040503050406030204" pitchFamily="18" charset="0"/>
                              <a:ea typeface="Cambria Math" panose="02040503050406030204" pitchFamily="18" charset="0"/>
                            </a:rPr>
                            <m:t>𝑁</m:t>
                          </m:r>
                        </m:sup>
                        <m:e>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𝑡</m:t>
                              </m:r>
                              <m:r>
                                <a:rPr lang="en-US" altLang="zh-TW" sz="2400" i="1">
                                  <a:latin typeface="Cambria Math" panose="02040503050406030204" pitchFamily="18" charset="0"/>
                                </a:rPr>
                                <m:t>=1</m:t>
                              </m:r>
                            </m:sub>
                            <m:sup>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𝑇</m:t>
                                  </m:r>
                                </m:e>
                                <m:sub>
                                  <m:r>
                                    <a:rPr lang="en-US" altLang="zh-TW" sz="2400" b="0" i="1" smtClean="0">
                                      <a:latin typeface="Cambria Math" panose="02040503050406030204" pitchFamily="18" charset="0"/>
                                    </a:rPr>
                                    <m:t>𝑛</m:t>
                                  </m:r>
                                </m:sub>
                              </m:sSub>
                            </m:sup>
                            <m:e>
                              <m:r>
                                <a:rPr lang="en-US" altLang="zh-TW" sz="2400" i="1">
                                  <a:latin typeface="Cambria Math" panose="02040503050406030204" pitchFamily="18" charset="0"/>
                                </a:rPr>
                                <m:t>𝑅</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e>
                              </m:d>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rPr>
                                <m:t>𝑙𝑜𝑔𝑝</m:t>
                              </m:r>
                              <m:d>
                                <m:dPr>
                                  <m:ctrlPr>
                                    <a:rPr lang="en-US" altLang="zh-TW" sz="2400" i="1">
                                      <a:latin typeface="Cambria Math" panose="02040503050406030204" pitchFamily="18" charset="0"/>
                                    </a:rPr>
                                  </m:ctrlPr>
                                </m:dPr>
                                <m:e>
                                  <m:sSubSup>
                                    <m:sSubSupPr>
                                      <m:ctrlPr>
                                        <a:rPr lang="en-US" altLang="zh-TW" sz="2400" i="1" smtClean="0">
                                          <a:latin typeface="Cambria Math" panose="02040503050406030204" pitchFamily="18" charset="0"/>
                                        </a:rPr>
                                      </m:ctrlPr>
                                    </m:sSubSupPr>
                                    <m:e>
                                      <m:r>
                                        <a:rPr lang="en-US" altLang="zh-TW" sz="2400" b="0" i="1" smtClean="0">
                                          <a:latin typeface="Cambria Math" panose="02040503050406030204" pitchFamily="18" charset="0"/>
                                        </a:rPr>
                                        <m:t>𝑎</m:t>
                                      </m:r>
                                    </m:e>
                                    <m:sub>
                                      <m:r>
                                        <a:rPr lang="en-US" altLang="zh-TW" sz="2400" b="0" i="1" smtClean="0">
                                          <a:latin typeface="Cambria Math" panose="02040503050406030204" pitchFamily="18" charset="0"/>
                                        </a:rPr>
                                        <m:t>𝑡</m:t>
                                      </m:r>
                                    </m:sub>
                                    <m:sup>
                                      <m:r>
                                        <a:rPr lang="en-US" altLang="zh-TW" sz="2400" b="0" i="1" smtClean="0">
                                          <a:latin typeface="Cambria Math" panose="02040503050406030204" pitchFamily="18" charset="0"/>
                                        </a:rPr>
                                        <m:t>𝑛</m:t>
                                      </m:r>
                                    </m:sup>
                                  </m:sSubSup>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b="0" i="1" smtClean="0">
                                          <a:latin typeface="Cambria Math" panose="02040503050406030204" pitchFamily="18" charset="0"/>
                                        </a:rPr>
                                        <m:t>𝑠</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e>
                              </m:d>
                            </m:e>
                          </m:nary>
                        </m:e>
                      </m:nary>
                    </m:oMath>
                  </m:oMathPara>
                </a14:m>
                <a:endParaRPr lang="zh-TW" altLang="en-US" sz="2400" dirty="0"/>
              </a:p>
            </p:txBody>
          </p:sp>
        </mc:Choice>
        <mc:Fallback>
          <p:sp>
            <p:nvSpPr>
              <p:cNvPr id="11" name="文字方塊 10"/>
              <p:cNvSpPr txBox="1">
                <a:spLocks noRot="1" noChangeAspect="1" noMove="1" noResize="1" noEditPoints="1" noAdjustHandles="1" noChangeArrowheads="1" noChangeShapeType="1" noTextEdit="1"/>
              </p:cNvSpPr>
              <p:nvPr/>
            </p:nvSpPr>
            <p:spPr>
              <a:xfrm>
                <a:off x="383637" y="3130982"/>
                <a:ext cx="5378685" cy="1168461"/>
              </a:xfrm>
              <a:prstGeom prst="rect">
                <a:avLst/>
              </a:prstGeom>
              <a:blipFill>
                <a:blip r:embed="rId5"/>
                <a:stretch>
                  <a:fillRect/>
                </a:stretch>
              </a:blipFill>
            </p:spPr>
            <p:txBody>
              <a:bodyPr/>
              <a:lstStyle/>
              <a:p>
                <a:r>
                  <a:rPr lang="zh-TW" altLang="en-US">
                    <a:noFill/>
                  </a:rPr>
                  <a:t> </a:t>
                </a:r>
              </a:p>
            </p:txBody>
          </p:sp>
        </mc:Fallback>
      </mc:AlternateContent>
      <p:cxnSp>
        <p:nvCxnSpPr>
          <p:cNvPr id="5" name="直線接點 4"/>
          <p:cNvCxnSpPr/>
          <p:nvPr/>
        </p:nvCxnSpPr>
        <p:spPr>
          <a:xfrm>
            <a:off x="-332509" y="4328525"/>
            <a:ext cx="9828495" cy="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2" name="文字方塊 11"/>
              <p:cNvSpPr txBox="1"/>
              <p:nvPr/>
            </p:nvSpPr>
            <p:spPr>
              <a:xfrm>
                <a:off x="305791" y="4420597"/>
                <a:ext cx="5686778" cy="461665"/>
              </a:xfrm>
              <a:prstGeom prst="rect">
                <a:avLst/>
              </a:prstGeom>
              <a:noFill/>
            </p:spPr>
            <p:txBody>
              <a:bodyPr wrap="square" rtlCol="0">
                <a:spAutoFit/>
              </a:bodyPr>
              <a:lstStyle/>
              <a:p>
                <a:r>
                  <a:rPr lang="en-US" altLang="zh-TW" sz="2400" dirty="0"/>
                  <a:t>If in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oMath>
                </a14:m>
                <a:r>
                  <a:rPr lang="en-US" altLang="zh-TW" sz="2400" dirty="0"/>
                  <a:t> machine takes </a:t>
                </a:r>
                <a14:m>
                  <m:oMath xmlns:m="http://schemas.openxmlformats.org/officeDocument/2006/math">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𝑎</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oMath>
                </a14:m>
                <a:r>
                  <a:rPr lang="en-US" altLang="zh-TW" sz="2400" dirty="0"/>
                  <a:t> when seeing </a:t>
                </a:r>
                <a14:m>
                  <m:oMath xmlns:m="http://schemas.openxmlformats.org/officeDocument/2006/math">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oMath>
                </a14:m>
                <a:r>
                  <a:rPr lang="en-US" altLang="zh-TW" sz="2400" dirty="0"/>
                  <a:t>   </a:t>
                </a:r>
                <a:endParaRPr lang="zh-TW" altLang="en-US" sz="2400" dirty="0"/>
              </a:p>
            </p:txBody>
          </p:sp>
        </mc:Choice>
        <mc:Fallback>
          <p:sp>
            <p:nvSpPr>
              <p:cNvPr id="12" name="文字方塊 11"/>
              <p:cNvSpPr txBox="1">
                <a:spLocks noRot="1" noChangeAspect="1" noMove="1" noResize="1" noEditPoints="1" noAdjustHandles="1" noChangeArrowheads="1" noChangeShapeType="1" noTextEdit="1"/>
              </p:cNvSpPr>
              <p:nvPr/>
            </p:nvSpPr>
            <p:spPr>
              <a:xfrm>
                <a:off x="305791" y="4420597"/>
                <a:ext cx="5686778" cy="461665"/>
              </a:xfrm>
              <a:prstGeom prst="rect">
                <a:avLst/>
              </a:prstGeom>
              <a:blipFill>
                <a:blip r:embed="rId6"/>
                <a:stretch>
                  <a:fillRect l="-1608"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761979" y="4838235"/>
                <a:ext cx="3488651" cy="461665"/>
              </a:xfrm>
              <a:prstGeom prst="rect">
                <a:avLst/>
              </a:prstGeom>
              <a:noFill/>
            </p:spPr>
            <p:txBody>
              <a:bodyPr wrap="square" rtlCol="0">
                <a:spAutoFit/>
              </a:bodyPr>
              <a:lstStyle/>
              <a:p>
                <a14:m>
                  <m:oMath xmlns:m="http://schemas.openxmlformats.org/officeDocument/2006/math">
                    <m:r>
                      <a:rPr lang="en-US" altLang="zh-TW" sz="2400" i="1">
                        <a:latin typeface="Cambria Math" panose="02040503050406030204" pitchFamily="18" charset="0"/>
                      </a:rPr>
                      <m:t>𝑅</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e>
                    </m:d>
                  </m:oMath>
                </a14:m>
                <a:r>
                  <a:rPr lang="zh-TW" altLang="en-US" sz="2400" dirty="0"/>
                  <a:t> </a:t>
                </a:r>
                <a:r>
                  <a:rPr lang="en-US" altLang="zh-TW" sz="2400" dirty="0"/>
                  <a:t>is positive</a:t>
                </a:r>
                <a:endParaRPr lang="zh-TW" altLang="en-US" sz="24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761979" y="4838235"/>
                <a:ext cx="3488651" cy="461665"/>
              </a:xfrm>
              <a:prstGeom prst="rect">
                <a:avLst/>
              </a:prstGeom>
              <a:blipFill>
                <a:blip r:embed="rId8"/>
                <a:stretch>
                  <a:fillRect l="-350" t="-10667" b="-30667"/>
                </a:stretch>
              </a:blipFill>
            </p:spPr>
            <p:txBody>
              <a:bodyPr/>
              <a:lstStyle/>
              <a:p>
                <a:r>
                  <a:rPr lang="zh-TW" altLang="en-US">
                    <a:noFill/>
                  </a:rPr>
                  <a:t> </a:t>
                </a:r>
              </a:p>
            </p:txBody>
          </p:sp>
        </mc:Fallback>
      </mc:AlternateContent>
      <p:sp>
        <p:nvSpPr>
          <p:cNvPr id="14" name="箭號: 向右 13"/>
          <p:cNvSpPr/>
          <p:nvPr/>
        </p:nvSpPr>
        <p:spPr>
          <a:xfrm>
            <a:off x="4132811" y="4849767"/>
            <a:ext cx="811296"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5" name="文字方塊 14"/>
              <p:cNvSpPr txBox="1"/>
              <p:nvPr/>
            </p:nvSpPr>
            <p:spPr>
              <a:xfrm>
                <a:off x="5002896" y="4838234"/>
                <a:ext cx="3936193" cy="461665"/>
              </a:xfrm>
              <a:prstGeom prst="rect">
                <a:avLst/>
              </a:prstGeom>
              <a:noFill/>
            </p:spPr>
            <p:txBody>
              <a:bodyPr wrap="square" rtlCol="0">
                <a:spAutoFit/>
              </a:bodyPr>
              <a:lstStyle/>
              <a:p>
                <a:r>
                  <a:rPr lang="en-US" altLang="zh-TW" sz="2400" dirty="0"/>
                  <a:t>Tuning </a:t>
                </a:r>
                <a14:m>
                  <m:oMath xmlns:m="http://schemas.openxmlformats.org/officeDocument/2006/math">
                    <m:r>
                      <a:rPr lang="zh-TW" altLang="en-US" sz="2400" i="1">
                        <a:latin typeface="Cambria Math" panose="02040503050406030204" pitchFamily="18" charset="0"/>
                      </a:rPr>
                      <m:t>𝜃</m:t>
                    </m:r>
                  </m:oMath>
                </a14:m>
                <a:r>
                  <a:rPr lang="en-US" altLang="zh-TW" sz="2400" dirty="0"/>
                  <a:t> to increase </a:t>
                </a:r>
                <a14:m>
                  <m:oMath xmlns:m="http://schemas.openxmlformats.org/officeDocument/2006/math">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𝑎</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e>
                    </m:d>
                  </m:oMath>
                </a14:m>
                <a:r>
                  <a:rPr lang="en-US" altLang="zh-TW" sz="2400" dirty="0"/>
                  <a:t> </a:t>
                </a:r>
                <a:endParaRPr lang="zh-TW" altLang="en-US" sz="24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002896" y="4838234"/>
                <a:ext cx="3936193" cy="461665"/>
              </a:xfrm>
              <a:prstGeom prst="rect">
                <a:avLst/>
              </a:prstGeom>
              <a:blipFill>
                <a:blip r:embed="rId9"/>
                <a:stretch>
                  <a:fillRect l="-2481" t="-10667" b="-30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761979" y="5263806"/>
                <a:ext cx="3488651" cy="461665"/>
              </a:xfrm>
              <a:prstGeom prst="rect">
                <a:avLst/>
              </a:prstGeom>
              <a:noFill/>
            </p:spPr>
            <p:txBody>
              <a:bodyPr wrap="square" rtlCol="0">
                <a:spAutoFit/>
              </a:bodyPr>
              <a:lstStyle/>
              <a:p>
                <a14:m>
                  <m:oMath xmlns:m="http://schemas.openxmlformats.org/officeDocument/2006/math">
                    <m:r>
                      <a:rPr lang="en-US" altLang="zh-TW" sz="2400" i="1">
                        <a:latin typeface="Cambria Math" panose="02040503050406030204" pitchFamily="18" charset="0"/>
                      </a:rPr>
                      <m:t>𝑅</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e>
                    </m:d>
                  </m:oMath>
                </a14:m>
                <a:r>
                  <a:rPr lang="zh-TW" altLang="en-US" sz="2400" dirty="0"/>
                  <a:t> </a:t>
                </a:r>
                <a:r>
                  <a:rPr lang="en-US" altLang="zh-TW" sz="2400" dirty="0"/>
                  <a:t>is negative</a:t>
                </a:r>
                <a:endParaRPr lang="zh-TW" altLang="en-US" sz="24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761979" y="5263806"/>
                <a:ext cx="3488651" cy="461665"/>
              </a:xfrm>
              <a:prstGeom prst="rect">
                <a:avLst/>
              </a:prstGeom>
              <a:blipFill>
                <a:blip r:embed="rId10"/>
                <a:stretch>
                  <a:fillRect l="-350" t="-10526" b="-28947"/>
                </a:stretch>
              </a:blipFill>
            </p:spPr>
            <p:txBody>
              <a:bodyPr/>
              <a:lstStyle/>
              <a:p>
                <a:r>
                  <a:rPr lang="zh-TW" altLang="en-US">
                    <a:noFill/>
                  </a:rPr>
                  <a:t> </a:t>
                </a:r>
              </a:p>
            </p:txBody>
          </p:sp>
        </mc:Fallback>
      </mc:AlternateContent>
      <p:sp>
        <p:nvSpPr>
          <p:cNvPr id="18" name="箭號: 向右 17"/>
          <p:cNvSpPr/>
          <p:nvPr/>
        </p:nvSpPr>
        <p:spPr>
          <a:xfrm>
            <a:off x="4132811" y="5275338"/>
            <a:ext cx="811296"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9" name="文字方塊 18"/>
              <p:cNvSpPr txBox="1"/>
              <p:nvPr/>
            </p:nvSpPr>
            <p:spPr>
              <a:xfrm>
                <a:off x="5002896" y="5263805"/>
                <a:ext cx="4155621" cy="461665"/>
              </a:xfrm>
              <a:prstGeom prst="rect">
                <a:avLst/>
              </a:prstGeom>
              <a:noFill/>
            </p:spPr>
            <p:txBody>
              <a:bodyPr wrap="square" rtlCol="0">
                <a:spAutoFit/>
              </a:bodyPr>
              <a:lstStyle/>
              <a:p>
                <a:r>
                  <a:rPr lang="en-US" altLang="zh-TW" sz="2400" dirty="0"/>
                  <a:t>Tuning </a:t>
                </a:r>
                <a14:m>
                  <m:oMath xmlns:m="http://schemas.openxmlformats.org/officeDocument/2006/math">
                    <m:r>
                      <a:rPr lang="zh-TW" altLang="en-US" sz="2400" i="1">
                        <a:latin typeface="Cambria Math" panose="02040503050406030204" pitchFamily="18" charset="0"/>
                      </a:rPr>
                      <m:t>𝜃</m:t>
                    </m:r>
                  </m:oMath>
                </a14:m>
                <a:r>
                  <a:rPr lang="en-US" altLang="zh-TW" sz="2400" dirty="0"/>
                  <a:t> to decrease </a:t>
                </a:r>
                <a14:m>
                  <m:oMath xmlns:m="http://schemas.openxmlformats.org/officeDocument/2006/math">
                    <m:r>
                      <a:rPr lang="en-US" altLang="zh-TW" sz="2400" i="1">
                        <a:latin typeface="Cambria Math" panose="02040503050406030204" pitchFamily="18" charset="0"/>
                      </a:rPr>
                      <m:t>𝑝</m:t>
                    </m:r>
                    <m:d>
                      <m:dPr>
                        <m:ctrlPr>
                          <a:rPr lang="en-US" altLang="zh-TW" sz="2400" i="1">
                            <a:latin typeface="Cambria Math" panose="02040503050406030204" pitchFamily="18" charset="0"/>
                          </a:rPr>
                        </m:ctrlPr>
                      </m:dPr>
                      <m:e>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𝑎</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𝑠</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e>
                    </m:d>
                  </m:oMath>
                </a14:m>
                <a:r>
                  <a:rPr lang="en-US" altLang="zh-TW" sz="2400" dirty="0"/>
                  <a:t> </a:t>
                </a:r>
                <a:endParaRPr lang="zh-TW" altLang="en-US" sz="24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5002896" y="5263805"/>
                <a:ext cx="4155621" cy="461665"/>
              </a:xfrm>
              <a:prstGeom prst="rect">
                <a:avLst/>
              </a:prstGeom>
              <a:blipFill>
                <a:blip r:embed="rId11"/>
                <a:stretch>
                  <a:fillRect l="-2349" t="-10526" b="-2894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517577" y="5818888"/>
                <a:ext cx="8281339" cy="85741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sz="2400" dirty="0"/>
                  <a:t>It is very important to consider the cumulative reward </a:t>
                </a:r>
                <a14:m>
                  <m:oMath xmlns:m="http://schemas.openxmlformats.org/officeDocument/2006/math">
                    <m:r>
                      <a:rPr lang="en-US" altLang="zh-TW" sz="2400" i="1">
                        <a:latin typeface="Cambria Math" panose="02040503050406030204" pitchFamily="18" charset="0"/>
                      </a:rPr>
                      <m:t>𝑅</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e>
                    </m:d>
                  </m:oMath>
                </a14:m>
                <a:r>
                  <a:rPr lang="zh-TW" altLang="en-US" sz="2400" dirty="0"/>
                  <a:t> </a:t>
                </a:r>
                <a:r>
                  <a:rPr lang="en-US" altLang="zh-TW" sz="2400" dirty="0"/>
                  <a:t>of the whole trajectory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oMath>
                </a14:m>
                <a:r>
                  <a:rPr lang="zh-TW" altLang="en-US" sz="2400" dirty="0"/>
                  <a:t> </a:t>
                </a:r>
                <a:r>
                  <a:rPr lang="en-US" altLang="zh-TW" sz="2400" dirty="0"/>
                  <a:t>instead of immediate reward </a:t>
                </a:r>
                <a14:m>
                  <m:oMath xmlns:m="http://schemas.openxmlformats.org/officeDocument/2006/math">
                    <m:sSubSup>
                      <m:sSubSupPr>
                        <m:ctrlPr>
                          <a:rPr lang="en-US" altLang="zh-TW" sz="2400" i="1">
                            <a:latin typeface="Cambria Math" panose="02040503050406030204" pitchFamily="18" charset="0"/>
                          </a:rPr>
                        </m:ctrlPr>
                      </m:sSubSupPr>
                      <m:e>
                        <m:r>
                          <a:rPr lang="en-US" altLang="zh-TW" sz="2400" b="0" i="1" smtClean="0">
                            <a:latin typeface="Cambria Math" panose="02040503050406030204" pitchFamily="18" charset="0"/>
                          </a:rPr>
                          <m:t>𝑟</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oMath>
                </a14:m>
                <a:endParaRPr lang="zh-TW" altLang="en-US" sz="24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517577" y="5818888"/>
                <a:ext cx="8281339" cy="857414"/>
              </a:xfrm>
              <a:prstGeom prst="rect">
                <a:avLst/>
              </a:prstGeom>
              <a:blipFill>
                <a:blip r:embed="rId12"/>
                <a:stretch>
                  <a:fillRect l="-1177" t="-5674" b="-1205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1" name="文字方塊 20"/>
              <p:cNvSpPr txBox="1"/>
              <p:nvPr/>
            </p:nvSpPr>
            <p:spPr>
              <a:xfrm>
                <a:off x="5626320" y="3312415"/>
                <a:ext cx="2689343"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TW" sz="2400" dirty="0"/>
                  <a:t>What if we replace </a:t>
                </a:r>
                <a14:m>
                  <m:oMath xmlns:m="http://schemas.openxmlformats.org/officeDocument/2006/math">
                    <m:r>
                      <a:rPr lang="en-US" altLang="zh-TW" sz="2400" i="1">
                        <a:latin typeface="Cambria Math" panose="02040503050406030204" pitchFamily="18" charset="0"/>
                      </a:rPr>
                      <m:t>𝑅</m:t>
                    </m:r>
                    <m:d>
                      <m:dPr>
                        <m:ctrlPr>
                          <a:rPr lang="en-US" altLang="zh-TW" sz="2400" i="1">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i="1">
                                <a:latin typeface="Cambria Math" panose="02040503050406030204" pitchFamily="18" charset="0"/>
                              </a:rPr>
                              <m:t>𝑛</m:t>
                            </m:r>
                          </m:sup>
                        </m:sSup>
                      </m:e>
                    </m:d>
                  </m:oMath>
                </a14:m>
                <a:r>
                  <a:rPr lang="en-US" altLang="zh-TW" sz="2400" dirty="0"/>
                  <a:t> with </a:t>
                </a:r>
                <a14:m>
                  <m:oMath xmlns:m="http://schemas.openxmlformats.org/officeDocument/2006/math">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𝑟</m:t>
                        </m:r>
                      </m:e>
                      <m:sub>
                        <m:r>
                          <a:rPr lang="en-US" altLang="zh-TW" sz="2400" i="1">
                            <a:latin typeface="Cambria Math" panose="02040503050406030204" pitchFamily="18" charset="0"/>
                          </a:rPr>
                          <m:t>𝑡</m:t>
                        </m:r>
                      </m:sub>
                      <m:sup>
                        <m:r>
                          <a:rPr lang="en-US" altLang="zh-TW" sz="2400" i="1">
                            <a:latin typeface="Cambria Math" panose="02040503050406030204" pitchFamily="18" charset="0"/>
                          </a:rPr>
                          <m:t>𝑛</m:t>
                        </m:r>
                      </m:sup>
                    </m:sSubSup>
                  </m:oMath>
                </a14:m>
                <a:r>
                  <a:rPr lang="zh-TW" altLang="en-US" sz="2400" dirty="0"/>
                  <a:t> </a:t>
                </a:r>
                <a:r>
                  <a:rPr lang="en-US" altLang="zh-TW" sz="2400" dirty="0"/>
                  <a:t>……</a:t>
                </a:r>
                <a:endParaRPr lang="zh-TW" altLang="en-US" sz="2400" dirty="0"/>
              </a:p>
            </p:txBody>
          </p:sp>
        </mc:Choice>
        <mc:Fallback>
          <p:sp>
            <p:nvSpPr>
              <p:cNvPr id="21" name="文字方塊 20"/>
              <p:cNvSpPr txBox="1">
                <a:spLocks noRot="1" noChangeAspect="1" noMove="1" noResize="1" noEditPoints="1" noAdjustHandles="1" noChangeArrowheads="1" noChangeShapeType="1" noTextEdit="1"/>
              </p:cNvSpPr>
              <p:nvPr/>
            </p:nvSpPr>
            <p:spPr>
              <a:xfrm>
                <a:off x="5626320" y="3312415"/>
                <a:ext cx="2689343" cy="830997"/>
              </a:xfrm>
              <a:prstGeom prst="rect">
                <a:avLst/>
              </a:prstGeom>
              <a:blipFill>
                <a:blip r:embed="rId13"/>
                <a:stretch>
                  <a:fillRect l="-3386" t="-5036" b="-14388"/>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 name="文字方塊 2"/>
              <p:cNvSpPr txBox="1"/>
              <p:nvPr/>
            </p:nvSpPr>
            <p:spPr>
              <a:xfrm>
                <a:off x="3205719" y="1474398"/>
                <a:ext cx="4841201" cy="461665"/>
              </a:xfrm>
              <a:prstGeom prst="rect">
                <a:avLst/>
              </a:prstGeom>
              <a:noFill/>
            </p:spPr>
            <p:txBody>
              <a:bodyPr wrap="square" rtlCol="0">
                <a:spAutoFit/>
              </a:bodyPr>
              <a:lstStyle/>
              <a:p>
                <a:r>
                  <a:rPr lang="en-US" altLang="zh-TW" sz="2400" dirty="0"/>
                  <a:t>Using </a:t>
                </a:r>
                <a14:m>
                  <m:oMath xmlns:m="http://schemas.openxmlformats.org/officeDocument/2006/math">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zh-TW" altLang="en-US" sz="2400" i="1">
                            <a:latin typeface="Cambria Math" panose="02040503050406030204" pitchFamily="18" charset="0"/>
                          </a:rPr>
                          <m:t>𝜋</m:t>
                        </m:r>
                      </m:sup>
                    </m:sSup>
                  </m:oMath>
                </a14:m>
                <a:r>
                  <a:rPr lang="en-US" altLang="zh-TW" sz="2400" dirty="0"/>
                  <a:t> to obtain </a:t>
                </a:r>
                <a14:m>
                  <m:oMath xmlns:m="http://schemas.openxmlformats.org/officeDocument/2006/math">
                    <m:d>
                      <m:dPr>
                        <m:begChr m:val="{"/>
                        <m:endChr m:val="}"/>
                        <m:ctrlPr>
                          <a:rPr lang="en-US" altLang="zh-TW" sz="2400" i="1" smtClean="0">
                            <a:latin typeface="Cambria Math" panose="02040503050406030204" pitchFamily="18" charset="0"/>
                          </a:rPr>
                        </m:ctrlPr>
                      </m:dPr>
                      <m:e>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𝜏</m:t>
                            </m:r>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𝜏</m:t>
                            </m:r>
                          </m:e>
                          <m:sup>
                            <m:r>
                              <a:rPr lang="en-US" altLang="zh-TW" sz="2400" b="0" i="1" smtClean="0">
                                <a:latin typeface="Cambria Math" panose="02040503050406030204" pitchFamily="18" charset="0"/>
                              </a:rPr>
                              <m:t>𝑁</m:t>
                            </m:r>
                          </m:sup>
                        </m:sSup>
                      </m:e>
                    </m:d>
                  </m:oMath>
                </a14:m>
                <a:r>
                  <a:rPr lang="en-US" altLang="zh-TW" sz="2400" dirty="0"/>
                  <a:t> </a:t>
                </a:r>
                <a:endParaRPr lang="zh-TW" altLang="en-US" sz="2400" dirty="0"/>
              </a:p>
            </p:txBody>
          </p:sp>
        </mc:Choice>
        <mc:Fallback>
          <p:sp>
            <p:nvSpPr>
              <p:cNvPr id="3" name="文字方塊 2"/>
              <p:cNvSpPr txBox="1">
                <a:spLocks noRot="1" noChangeAspect="1" noMove="1" noResize="1" noEditPoints="1" noAdjustHandles="1" noChangeArrowheads="1" noChangeShapeType="1" noTextEdit="1"/>
              </p:cNvSpPr>
              <p:nvPr/>
            </p:nvSpPr>
            <p:spPr>
              <a:xfrm>
                <a:off x="3205719" y="1474398"/>
                <a:ext cx="4841201" cy="461665"/>
              </a:xfrm>
              <a:prstGeom prst="rect">
                <a:avLst/>
              </a:prstGeom>
              <a:blipFill>
                <a:blip r:embed="rId14"/>
                <a:stretch>
                  <a:fillRect l="-2015" t="-10526" b="-2894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0692571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P spid="17" grpId="0"/>
      <p:bldP spid="18" grpId="0" animBg="1"/>
      <p:bldP spid="19" grpId="0"/>
      <p:bldP spid="20" grpId="0" animBg="1"/>
      <p:bldP spid="21" grpId="0" animBg="1"/>
    </p:bld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9647</TotalTime>
  <Words>2140</Words>
  <Application>Microsoft Office PowerPoint</Application>
  <PresentationFormat>如螢幕大小 (4:3)</PresentationFormat>
  <Paragraphs>481</Paragraphs>
  <Slides>39</Slides>
  <Notes>13</Notes>
  <HiddenSlides>0</HiddenSlides>
  <MMClips>2</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39</vt:i4>
      </vt:variant>
    </vt:vector>
  </HeadingPairs>
  <TitlesOfParts>
    <vt:vector size="51" baseType="lpstr">
      <vt:lpstr>Lucida Grande</vt:lpstr>
      <vt:lpstr>medium-content-serif-font</vt:lpstr>
      <vt:lpstr>NimbusRomNo9L-Medi</vt:lpstr>
      <vt:lpstr>微軟正黑體</vt:lpstr>
      <vt:lpstr>新細明體</vt:lpstr>
      <vt:lpstr>Arial</vt:lpstr>
      <vt:lpstr>Calibri</vt:lpstr>
      <vt:lpstr>Calibri Light</vt:lpstr>
      <vt:lpstr>Cambria Math</vt:lpstr>
      <vt:lpstr>Times New Roman</vt:lpstr>
      <vt:lpstr>Wingdings</vt:lpstr>
      <vt:lpstr>Office 佈景主題</vt:lpstr>
      <vt:lpstr>Deep  Reinforcement Learning</vt:lpstr>
      <vt:lpstr>PowerPoint 簡報</vt:lpstr>
      <vt:lpstr>PowerPoint 簡報</vt:lpstr>
      <vt:lpstr>Approaches</vt:lpstr>
      <vt:lpstr>On-policy v.s. Off-policy</vt:lpstr>
      <vt:lpstr>Asynchronous Advantage Actor-Critic (A3C)</vt:lpstr>
      <vt:lpstr>Actor is a Neural network</vt:lpstr>
      <vt:lpstr>Actor – Goodness of an Actor</vt:lpstr>
      <vt:lpstr>Actor – Policy Gradient</vt:lpstr>
      <vt:lpstr>Critic</vt:lpstr>
      <vt:lpstr>Critic</vt:lpstr>
      <vt:lpstr>How to estimate V^π (s)</vt:lpstr>
      <vt:lpstr>How to estimate V^π (s)</vt:lpstr>
      <vt:lpstr>MC v.s. TD</vt:lpstr>
      <vt:lpstr>MC v.s. TD</vt:lpstr>
      <vt:lpstr>Actor-Critic</vt:lpstr>
      <vt:lpstr>Advantage Actor-Critic</vt:lpstr>
      <vt:lpstr>Advantage Actor-Critic</vt:lpstr>
      <vt:lpstr>PowerPoint 簡報</vt:lpstr>
      <vt:lpstr>Pathwise Derivative Policy Gradient</vt:lpstr>
      <vt:lpstr>PowerPoint 簡報</vt:lpstr>
      <vt:lpstr>Another Critic</vt:lpstr>
      <vt:lpstr>Another Way to use Critic</vt:lpstr>
      <vt:lpstr>Q-Learning</vt:lpstr>
      <vt:lpstr>Q-Learning</vt:lpstr>
      <vt:lpstr>PowerPoint 簡報</vt:lpstr>
      <vt:lpstr>Estimate Q^π (s,a) by TD</vt:lpstr>
      <vt:lpstr>Double DQN</vt:lpstr>
      <vt:lpstr>Double DQN</vt:lpstr>
      <vt:lpstr>Dueling DQN</vt:lpstr>
      <vt:lpstr>Dueling DQN - Visualization</vt:lpstr>
      <vt:lpstr>Dueling DQN - Visualization</vt:lpstr>
      <vt:lpstr>Pathwise Derivative Policy Gradient</vt:lpstr>
      <vt:lpstr>PowerPoint 簡報</vt:lpstr>
      <vt:lpstr>PowerPoint 簡報</vt:lpstr>
      <vt:lpstr>Connection with GAN</vt:lpstr>
      <vt:lpstr>GAN as Actor-critic</vt:lpstr>
      <vt:lpstr>Actor-critic as GAN</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Hung-yi Lee</dc:creator>
  <cp:lastModifiedBy>Hung-yi Lee</cp:lastModifiedBy>
  <cp:revision>312</cp:revision>
  <dcterms:created xsi:type="dcterms:W3CDTF">2017-01-01T02:36:42Z</dcterms:created>
  <dcterms:modified xsi:type="dcterms:W3CDTF">2017-06-02T06:14:26Z</dcterms:modified>
</cp:coreProperties>
</file>